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Montserrat-bold.fntdata"/><Relationship Id="rId21" Type="http://schemas.openxmlformats.org/officeDocument/2006/relationships/slide" Target="slides/slide16.xml"/><Relationship Id="rId43" Type="http://schemas.openxmlformats.org/officeDocument/2006/relationships/font" Target="fonts/Montserrat-regular.fntdata"/><Relationship Id="rId24" Type="http://schemas.openxmlformats.org/officeDocument/2006/relationships/slide" Target="slides/slide19.xml"/><Relationship Id="rId46" Type="http://schemas.openxmlformats.org/officeDocument/2006/relationships/font" Target="fonts/Montserrat-boldItalic.fntdata"/><Relationship Id="rId23" Type="http://schemas.openxmlformats.org/officeDocument/2006/relationships/slide" Target="slides/slide18.xml"/><Relationship Id="rId45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aleway-italic.fntdata"/><Relationship Id="rId14" Type="http://schemas.openxmlformats.org/officeDocument/2006/relationships/slide" Target="slides/slide9.xml"/><Relationship Id="rId36" Type="http://schemas.openxmlformats.org/officeDocument/2006/relationships/font" Target="fonts/Raleway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32f30889f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32f30889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32f30889f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32f30889f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32f30889f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32f30889f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32f30889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32f30889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32f30889f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32f30889f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e32f30889f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e32f30889f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32f30889f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e32f30889f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32f30889f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32f30889f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32f30889f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e32f30889f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32f30889f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32f30889f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32f30889f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32f30889f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32f30889f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32f30889f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32f30889f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e32f30889f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32f30889f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32f30889f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32f30889f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32f30889f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32f30889f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32f30889f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32f30889f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e32f30889f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32f30889f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e32f30889f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32f30889f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e32f30889f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32f30889f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e32f30889f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32f30889f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e32f30889f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e32f30889f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e32f30889f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32f30889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32f30889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32f30889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32f30889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32f30889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32f30889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32f30889f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32f30889f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32f30889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32f30889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32f30889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32f30889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32f30889f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32f30889f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15363" y="297100"/>
            <a:ext cx="8313300" cy="2121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Case Study: F</a:t>
            </a:r>
            <a:r>
              <a:rPr lang="en-GB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rom 0 to 2500 visitors by just optimizing content for a shoe store</a:t>
            </a:r>
            <a:endParaRPr sz="5300">
              <a:solidFill>
                <a:schemeClr val="lt1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838" y="2751825"/>
            <a:ext cx="2992325" cy="29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2250277"/>
            <a:ext cx="8313299" cy="145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Naming Conventions</a:t>
            </a:r>
            <a:endParaRPr sz="3520"/>
          </a:p>
        </p:txBody>
      </p:sp>
      <p:sp>
        <p:nvSpPr>
          <p:cNvPr id="138" name="Google Shape;138;p22"/>
          <p:cNvSpPr txBox="1"/>
          <p:nvPr>
            <p:ph idx="4294967295" type="subTitle"/>
          </p:nvPr>
        </p:nvSpPr>
        <p:spPr>
          <a:xfrm>
            <a:off x="897175" y="1376575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Brand &gt; Material &gt; [Gender] &gt; Type of Shoe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875" y="1837025"/>
            <a:ext cx="6800046" cy="282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Results</a:t>
            </a:r>
            <a:endParaRPr sz="3520"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700" y="1209000"/>
            <a:ext cx="5097051" cy="34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423600" y="-5887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Overall Impact on Traffic</a:t>
            </a:r>
            <a:endParaRPr sz="3520"/>
          </a:p>
        </p:txBody>
      </p:sp>
      <p:sp>
        <p:nvSpPr>
          <p:cNvPr id="151" name="Google Shape;151;p24"/>
          <p:cNvSpPr txBox="1"/>
          <p:nvPr>
            <p:ph idx="4294967295" type="subTitle"/>
          </p:nvPr>
        </p:nvSpPr>
        <p:spPr>
          <a:xfrm>
            <a:off x="897175" y="919375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Gradual growth of organic traffic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75" y="1470360"/>
            <a:ext cx="8296800" cy="3208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Overall Impact on Traffic</a:t>
            </a:r>
            <a:endParaRPr sz="3520"/>
          </a:p>
        </p:txBody>
      </p:sp>
      <p:sp>
        <p:nvSpPr>
          <p:cNvPr id="158" name="Google Shape;158;p25"/>
          <p:cNvSpPr txBox="1"/>
          <p:nvPr>
            <p:ph idx="4294967295" type="subTitle"/>
          </p:nvPr>
        </p:nvSpPr>
        <p:spPr>
          <a:xfrm>
            <a:off x="897188" y="1039850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Gradual growth of organic traffic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188" y="1472850"/>
            <a:ext cx="6382676" cy="31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Further Optimization: Iteration #2</a:t>
            </a:r>
            <a:endParaRPr sz="3520"/>
          </a:p>
        </p:txBody>
      </p:sp>
      <p:sp>
        <p:nvSpPr>
          <p:cNvPr id="165" name="Google Shape;165;p26"/>
          <p:cNvSpPr txBox="1"/>
          <p:nvPr>
            <p:ph idx="4294967295" type="subTitle"/>
          </p:nvPr>
        </p:nvSpPr>
        <p:spPr>
          <a:xfrm>
            <a:off x="920375" y="1318525"/>
            <a:ext cx="7509000" cy="31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After a short while we noticed that organic traffic wasn’t growing any more - we had hit a plateau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We started looking for </a:t>
            </a:r>
            <a:r>
              <a:rPr lang="en-GB" sz="2200">
                <a:solidFill>
                  <a:schemeClr val="lt1"/>
                </a:solidFill>
              </a:rPr>
              <a:t>further</a:t>
            </a:r>
            <a:r>
              <a:rPr lang="en-GB" sz="2200">
                <a:solidFill>
                  <a:schemeClr val="lt1"/>
                </a:solidFill>
              </a:rPr>
              <a:t> optimization opportunities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We decided to perform the following optimizations: </a:t>
            </a:r>
            <a:endParaRPr sz="2200">
              <a:solidFill>
                <a:schemeClr val="lt1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-GB" sz="2200">
                <a:solidFill>
                  <a:schemeClr val="lt1"/>
                </a:solidFill>
              </a:rPr>
              <a:t>Technical website optimization</a:t>
            </a:r>
            <a:endParaRPr sz="2200">
              <a:solidFill>
                <a:schemeClr val="lt1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-GB" sz="2200">
                <a:solidFill>
                  <a:schemeClr val="lt1"/>
                </a:solidFill>
              </a:rPr>
              <a:t>Adding product categories and adding them to the main navigational menu </a:t>
            </a:r>
            <a:endParaRPr sz="2200">
              <a:solidFill>
                <a:schemeClr val="lt1"/>
              </a:solidFill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</a:pPr>
            <a:r>
              <a:rPr lang="en-GB" sz="2200">
                <a:solidFill>
                  <a:schemeClr val="lt1"/>
                </a:solidFill>
              </a:rPr>
              <a:t>Adding alt descriptions to all products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Technical Optimization</a:t>
            </a:r>
            <a:endParaRPr sz="3520"/>
          </a:p>
        </p:txBody>
      </p:sp>
      <p:sp>
        <p:nvSpPr>
          <p:cNvPr id="171" name="Google Shape;171;p27"/>
          <p:cNvSpPr txBox="1"/>
          <p:nvPr>
            <p:ph idx="4294967295" type="subTitle"/>
          </p:nvPr>
        </p:nvSpPr>
        <p:spPr>
          <a:xfrm>
            <a:off x="897188" y="1039850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My goal: website must load in 2 seconds or less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050" y="1542000"/>
            <a:ext cx="7309900" cy="3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Adding Additional Product Categories</a:t>
            </a:r>
            <a:endParaRPr sz="3520"/>
          </a:p>
        </p:txBody>
      </p:sp>
      <p:sp>
        <p:nvSpPr>
          <p:cNvPr id="178" name="Google Shape;178;p28"/>
          <p:cNvSpPr txBox="1"/>
          <p:nvPr>
            <p:ph idx="4294967295" type="subTitle"/>
          </p:nvPr>
        </p:nvSpPr>
        <p:spPr>
          <a:xfrm>
            <a:off x="897201" y="1039850"/>
            <a:ext cx="75321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Identified most searched for shoe categories &amp; added them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100" y="1542000"/>
            <a:ext cx="1666150" cy="30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301" y="1542000"/>
            <a:ext cx="1572069" cy="30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Added Alt Descriptions to Images</a:t>
            </a:r>
            <a:endParaRPr sz="3520"/>
          </a:p>
        </p:txBody>
      </p:sp>
      <p:sp>
        <p:nvSpPr>
          <p:cNvPr id="186" name="Google Shape;186;p29"/>
          <p:cNvSpPr txBox="1"/>
          <p:nvPr>
            <p:ph idx="4294967295" type="subTitle"/>
          </p:nvPr>
        </p:nvSpPr>
        <p:spPr>
          <a:xfrm>
            <a:off x="897201" y="1039850"/>
            <a:ext cx="75321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Used the following pattern: title &gt; alt description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088" y="1600050"/>
            <a:ext cx="6836325" cy="30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Added Alt Descriptions to Images</a:t>
            </a:r>
            <a:endParaRPr sz="3520"/>
          </a:p>
        </p:txBody>
      </p:sp>
      <p:sp>
        <p:nvSpPr>
          <p:cNvPr id="193" name="Google Shape;193;p30"/>
          <p:cNvSpPr txBox="1"/>
          <p:nvPr>
            <p:ph idx="4294967295" type="subTitle"/>
          </p:nvPr>
        </p:nvSpPr>
        <p:spPr>
          <a:xfrm>
            <a:off x="897201" y="1039850"/>
            <a:ext cx="75321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Results: Image Search Volume Increased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300" y="1490725"/>
            <a:ext cx="6751325" cy="320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Overall Organic Traffic Increased</a:t>
            </a:r>
            <a:endParaRPr sz="3520"/>
          </a:p>
        </p:txBody>
      </p:sp>
      <p:sp>
        <p:nvSpPr>
          <p:cNvPr id="200" name="Google Shape;200;p31"/>
          <p:cNvSpPr txBox="1"/>
          <p:nvPr>
            <p:ph idx="4294967295" type="subTitle"/>
          </p:nvPr>
        </p:nvSpPr>
        <p:spPr>
          <a:xfrm>
            <a:off x="897201" y="1039850"/>
            <a:ext cx="75321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Results: Image Search Volume Increased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13" y="1542000"/>
            <a:ext cx="8382175" cy="28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392850" y="79950"/>
            <a:ext cx="38370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Old Website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50" y="1018775"/>
            <a:ext cx="3298801" cy="34928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4926175" y="155550"/>
            <a:ext cx="38370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New Website</a:t>
            </a:r>
            <a:endParaRPr b="1" sz="1900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975" y="1018775"/>
            <a:ext cx="4089675" cy="31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>
            <p:ph type="title"/>
          </p:nvPr>
        </p:nvSpPr>
        <p:spPr>
          <a:xfrm>
            <a:off x="392850" y="4198150"/>
            <a:ext cx="3837000" cy="79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WordPress, 2017</a:t>
            </a:r>
            <a:endParaRPr sz="3000"/>
          </a:p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5008900" y="4349950"/>
            <a:ext cx="3837000" cy="64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000">
                <a:latin typeface="Montserrat"/>
                <a:ea typeface="Montserrat"/>
                <a:cs typeface="Montserrat"/>
                <a:sym typeface="Montserrat"/>
              </a:rPr>
              <a:t>Shopify, 2022</a:t>
            </a:r>
            <a:endParaRPr b="1"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Overall Organic Traffic Increased</a:t>
            </a:r>
            <a:endParaRPr sz="3520"/>
          </a:p>
        </p:txBody>
      </p:sp>
      <p:sp>
        <p:nvSpPr>
          <p:cNvPr id="207" name="Google Shape;207;p32"/>
          <p:cNvSpPr txBox="1"/>
          <p:nvPr>
            <p:ph idx="4294967295" type="subTitle"/>
          </p:nvPr>
        </p:nvSpPr>
        <p:spPr>
          <a:xfrm>
            <a:off x="383250" y="12604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In April 2023 we hit 2,493 organic visits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 On track to reach 3000 organic visits per month in May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Sales from organic have reached all time high, May is likely to beat the previous month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To date, there has been next to no link building activity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Observations</a:t>
            </a:r>
            <a:endParaRPr sz="3520"/>
          </a:p>
        </p:txBody>
      </p:sp>
      <p:sp>
        <p:nvSpPr>
          <p:cNvPr id="213" name="Google Shape;213;p33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Not all optimizations were helpful. Some things did have a nice impact onto the overall impact, while others didn’t.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The pages that follow show what we did, what worked and what didn’t.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Observations: Behavioral Metrics</a:t>
            </a:r>
            <a:endParaRPr sz="3520"/>
          </a:p>
        </p:txBody>
      </p:sp>
      <p:sp>
        <p:nvSpPr>
          <p:cNvPr id="219" name="Google Shape;219;p34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Good behavioral metrics don’t have a visible impact onto this project’s ranking. This website has low bounce rate, high session duration and decent pageviews per session, yet traffic only increased when navigation was improved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363" y="2368175"/>
            <a:ext cx="3720776" cy="2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Observations: Indexing Budget</a:t>
            </a:r>
            <a:endParaRPr sz="3520"/>
          </a:p>
        </p:txBody>
      </p:sp>
      <p:sp>
        <p:nvSpPr>
          <p:cNvPr id="226" name="Google Shape;226;p35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Projects with this many pages seem to run out of crawling budget quickly. Some pages in Google Search Console appear as ‘discovered, not indexed’.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Solution: We set up a Google Indexing API and submitted all the new pages to Google via a Python Script.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125" y="2781200"/>
            <a:ext cx="3004177" cy="18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5200" y="2814650"/>
            <a:ext cx="3355474" cy="175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What Didn’t Work: Catalogs</a:t>
            </a:r>
            <a:endParaRPr sz="3520"/>
          </a:p>
        </p:txBody>
      </p:sp>
      <p:sp>
        <p:nvSpPr>
          <p:cNvPr id="234" name="Google Shape;234;p36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Catalog registrations, which are expected to have an impact on local SEO, didn’t have a visible impact. In November we registered the business in over 70+ catalogues, only 35 were indexed. 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950" y="2332775"/>
            <a:ext cx="4986101" cy="23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What Didn’t Work: Catalogs</a:t>
            </a:r>
            <a:endParaRPr sz="3520"/>
          </a:p>
        </p:txBody>
      </p:sp>
      <p:sp>
        <p:nvSpPr>
          <p:cNvPr id="241" name="Google Shape;241;p37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Catalog registrations didn’t have a visible impact onto the GBP performance. The spike we see in Feb, Mar &amp; April is </a:t>
            </a:r>
            <a:r>
              <a:rPr lang="en-GB" sz="2200">
                <a:solidFill>
                  <a:schemeClr val="lt1"/>
                </a:solidFill>
              </a:rPr>
              <a:t>seasonal</a:t>
            </a:r>
            <a:r>
              <a:rPr lang="en-GB" sz="2200">
                <a:solidFill>
                  <a:schemeClr val="lt1"/>
                </a:solidFill>
              </a:rPr>
              <a:t> </a:t>
            </a:r>
            <a:r>
              <a:rPr lang="en-GB" sz="2200">
                <a:solidFill>
                  <a:schemeClr val="lt1"/>
                </a:solidFill>
              </a:rPr>
              <a:t>increase</a:t>
            </a:r>
            <a:r>
              <a:rPr lang="en-GB" sz="2200">
                <a:solidFill>
                  <a:schemeClr val="lt1"/>
                </a:solidFill>
              </a:rPr>
              <a:t> of demand (so is Nov &amp; Dec 2022)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42" name="Google Shape;2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900" y="2044075"/>
            <a:ext cx="5262426" cy="26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What Didn’t Work: Free Local Listings</a:t>
            </a:r>
            <a:endParaRPr sz="3520"/>
          </a:p>
        </p:txBody>
      </p:sp>
      <p:sp>
        <p:nvSpPr>
          <p:cNvPr id="248" name="Google Shape;248;p38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Free Local Listings show up as additional justifications on GBP listings and in theory should drive sales. In reality, they don’t seem to - only 6 sales since October 2022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700" y="2123125"/>
            <a:ext cx="5550700" cy="25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430" y="2123125"/>
            <a:ext cx="2048245" cy="25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/>
          <p:nvPr>
            <p:ph type="title"/>
          </p:nvPr>
        </p:nvSpPr>
        <p:spPr>
          <a:xfrm>
            <a:off x="423600" y="0"/>
            <a:ext cx="87204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What Didn’t Work: Product Descriptions</a:t>
            </a:r>
            <a:endParaRPr sz="3520"/>
          </a:p>
        </p:txBody>
      </p:sp>
      <p:sp>
        <p:nvSpPr>
          <p:cNvPr id="256" name="Google Shape;256;p39"/>
          <p:cNvSpPr txBox="1"/>
          <p:nvPr>
            <p:ph idx="4294967295" type="subTitle"/>
          </p:nvPr>
        </p:nvSpPr>
        <p:spPr>
          <a:xfrm>
            <a:off x="423600" y="1039850"/>
            <a:ext cx="8179800" cy="28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We concentrated huge efforts on optimizing product descriptions from certain collections.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It didn’t have any visible impact onto rankings.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Instead, optimizing product titles, adding proper H1, H2 and H3 headlines increased keyword visibility and improved rankings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When we implemented proper headings, product collections started ranking. Before, only individual products were ranking.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idx="4294967295" type="subTitle"/>
          </p:nvPr>
        </p:nvSpPr>
        <p:spPr>
          <a:xfrm>
            <a:off x="423600" y="1039850"/>
            <a:ext cx="83775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Proper naming conventions for your products have a huge impact onto the website SEO, helping both organic traffic and free listings in the Merchant center.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Implementing Proper headlines structure helped Google to associate keywords with specific collections vs. individual items (e.g. pajar boots, haflinger slippers etc) 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Implementing product descriptions didn’t have any visible impact onto product rankings</a:t>
            </a:r>
            <a:endParaRPr sz="2200">
              <a:solidFill>
                <a:schemeClr val="lt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GB" sz="2200">
                <a:solidFill>
                  <a:schemeClr val="lt1"/>
                </a:solidFill>
              </a:rPr>
              <a:t>Adding proper collections by shoe type has given product rankings a solid boost. 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62" name="Google Shape;262;p40"/>
          <p:cNvSpPr txBox="1"/>
          <p:nvPr>
            <p:ph type="title"/>
          </p:nvPr>
        </p:nvSpPr>
        <p:spPr>
          <a:xfrm>
            <a:off x="423600" y="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Conclusions</a:t>
            </a:r>
            <a:endParaRPr sz="352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 txBox="1"/>
          <p:nvPr>
            <p:ph idx="4294967295" type="subTitle"/>
          </p:nvPr>
        </p:nvSpPr>
        <p:spPr>
          <a:xfrm>
            <a:off x="1718375" y="1933200"/>
            <a:ext cx="5642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>
                <a:solidFill>
                  <a:schemeClr val="lt1"/>
                </a:solidFill>
              </a:rPr>
              <a:t>I hope this </a:t>
            </a:r>
            <a:r>
              <a:rPr lang="en-GB" sz="2500">
                <a:solidFill>
                  <a:schemeClr val="lt1"/>
                </a:solidFill>
              </a:rPr>
              <a:t>information</a:t>
            </a:r>
            <a:r>
              <a:rPr lang="en-GB" sz="2500">
                <a:solidFill>
                  <a:schemeClr val="lt1"/>
                </a:solidFill>
              </a:rPr>
              <a:t> is helpful for your current and future projects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383250" y="65380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Thank You!</a:t>
            </a:r>
            <a:endParaRPr sz="3520"/>
          </a:p>
        </p:txBody>
      </p:sp>
      <p:pic>
        <p:nvPicPr>
          <p:cNvPr id="269" name="Google Shape;2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838" y="2751825"/>
            <a:ext cx="2992325" cy="29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Global SEO: w</a:t>
            </a:r>
            <a:r>
              <a:rPr lang="en-GB" sz="3520"/>
              <a:t>hat</a:t>
            </a:r>
            <a:r>
              <a:rPr lang="en-GB" sz="3520"/>
              <a:t> was done?</a:t>
            </a:r>
            <a:endParaRPr sz="3520"/>
          </a:p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2371725" y="1613850"/>
            <a:ext cx="6331500" cy="28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Changed from Wordpress to Shopify 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Entered their entire stock into the Shopify database (~1400 SKUs were transferred). 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Gave all products proper titles (!!!!!) 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Implemented proper headlines structure (h1-h3 etc)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Product descriptions were taken directly from manufacturers/competitor websites. Content was not original, which didn’t seem to have any negative impact.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Local</a:t>
            </a:r>
            <a:r>
              <a:rPr lang="en-GB" sz="3520"/>
              <a:t> SEO: what was done?</a:t>
            </a:r>
            <a:endParaRPr sz="3520"/>
          </a:p>
        </p:txBody>
      </p:sp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2371725" y="1381650"/>
            <a:ext cx="6331500" cy="17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Optimized Google Business Places Profile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Integrated the product feed with GBP so that all items show on Google Maps in real time.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Added in-store pictures, gave clearer instructions how to get to the store.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Strategic Considerations</a:t>
            </a:r>
            <a:endParaRPr sz="3520"/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2371725" y="2740125"/>
            <a:ext cx="6331500" cy="179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We realized that with this many products the store has, it was critical to name them properly - Google would automatically rank some products. In hindsight - this was the right decision.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 sz="2200"/>
              <a:t>It was important to make sure that warehouse stock should at all times be up-to-date with what the website has. As a result, we had no issues with having to refund payments because that specific item was out of stock.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Naming Conventions</a:t>
            </a:r>
            <a:endParaRPr sz="3520"/>
          </a:p>
        </p:txBody>
      </p:sp>
      <p:sp>
        <p:nvSpPr>
          <p:cNvPr id="108" name="Google Shape;108;p18"/>
          <p:cNvSpPr txBox="1"/>
          <p:nvPr>
            <p:ph idx="4294967295" type="subTitle"/>
          </p:nvPr>
        </p:nvSpPr>
        <p:spPr>
          <a:xfrm>
            <a:off x="897175" y="1376575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Brand &gt; Material &gt; [Gender] &gt; </a:t>
            </a:r>
            <a:r>
              <a:rPr lang="en-GB" sz="2200">
                <a:solidFill>
                  <a:schemeClr val="lt1"/>
                </a:solidFill>
              </a:rPr>
              <a:t>Type of Shoe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763" y="1797077"/>
            <a:ext cx="6260480" cy="2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Results</a:t>
            </a:r>
            <a:endParaRPr sz="3520"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100" y="1318425"/>
            <a:ext cx="3122300" cy="31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75" y="1318425"/>
            <a:ext cx="5095599" cy="210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Naming Conventions</a:t>
            </a:r>
            <a:endParaRPr sz="3520"/>
          </a:p>
        </p:txBody>
      </p:sp>
      <p:sp>
        <p:nvSpPr>
          <p:cNvPr id="122" name="Google Shape;122;p20"/>
          <p:cNvSpPr txBox="1"/>
          <p:nvPr>
            <p:ph idx="4294967295" type="subTitle"/>
          </p:nvPr>
        </p:nvSpPr>
        <p:spPr>
          <a:xfrm>
            <a:off x="897175" y="1376575"/>
            <a:ext cx="7160700" cy="28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lt1"/>
                </a:solidFill>
              </a:rPr>
              <a:t>Brand &gt; Material &gt; [Gender] &gt; Type of Shoe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400" y="1936538"/>
            <a:ext cx="4933950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75" y="1936550"/>
            <a:ext cx="2953125" cy="22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4400" y="3199600"/>
            <a:ext cx="4933950" cy="81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23600" y="1697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20"/>
              <a:t>Product Titles: Results</a:t>
            </a:r>
            <a:endParaRPr sz="3520"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75" y="1376475"/>
            <a:ext cx="797242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850" y="3472900"/>
            <a:ext cx="6210300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