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5143500" cx="9144000"/>
  <p:notesSz cx="6858000" cy="9144000"/>
  <p:embeddedFontLst>
    <p:embeddedFont>
      <p:font typeface="Lato"/>
      <p:regular r:id="rId49"/>
      <p:bold r:id="rId50"/>
      <p:italic r:id="rId51"/>
      <p:boldItalic r:id="rId52"/>
    </p:embeddedFont>
    <p:embeddedFont>
      <p:font typeface="Fjalla One"/>
      <p:regular r:id="rId53"/>
    </p:embeddedFont>
    <p:embeddedFont>
      <p:font typeface="Abel"/>
      <p:regular r:id="rId54"/>
    </p:embeddedFont>
    <p:embeddedFont>
      <p:font typeface="Helvetica Neue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9" roundtripDataSignature="AMtx7mh+dVBhxHUgpeoanhBLpLicB0A9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La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3" Type="http://schemas.openxmlformats.org/officeDocument/2006/relationships/font" Target="fonts/FjallaOne-regular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5.xml"/><Relationship Id="rId55" Type="http://schemas.openxmlformats.org/officeDocument/2006/relationships/font" Target="fonts/HelveticaNeue-regular.fntdata"/><Relationship Id="rId10" Type="http://schemas.openxmlformats.org/officeDocument/2006/relationships/slide" Target="slides/slide4.xml"/><Relationship Id="rId54" Type="http://schemas.openxmlformats.org/officeDocument/2006/relationships/font" Target="fonts/Abel-regular.fntdata"/><Relationship Id="rId13" Type="http://schemas.openxmlformats.org/officeDocument/2006/relationships/slide" Target="slides/slide7.xml"/><Relationship Id="rId57" Type="http://schemas.openxmlformats.org/officeDocument/2006/relationships/font" Target="fonts/HelveticaNeue-italic.fntdata"/><Relationship Id="rId12" Type="http://schemas.openxmlformats.org/officeDocument/2006/relationships/slide" Target="slides/slide6.xml"/><Relationship Id="rId56" Type="http://schemas.openxmlformats.org/officeDocument/2006/relationships/font" Target="fonts/HelveticaNeue-bold.fntdata"/><Relationship Id="rId15" Type="http://schemas.openxmlformats.org/officeDocument/2006/relationships/slide" Target="slides/slide9.xml"/><Relationship Id="rId59" Type="http://customschemas.google.com/relationships/presentationmetadata" Target="metadata"/><Relationship Id="rId14" Type="http://schemas.openxmlformats.org/officeDocument/2006/relationships/slide" Target="slides/slide8.xml"/><Relationship Id="rId58" Type="http://schemas.openxmlformats.org/officeDocument/2006/relationships/font" Target="fonts/HelveticaNeue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8" name="Google Shape;198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Over the years, the traffic has shot up significantly (a </a:t>
            </a:r>
            <a:r>
              <a:rPr b="1"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430%</a:t>
            </a:r>
            <a:r>
              <a:rPr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increase YOY) and has resulted in it becoming the top-ranked website for event related searches.</a:t>
            </a:r>
            <a:endParaRPr sz="120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Over the years, the traffic has shot up significantly (a </a:t>
            </a:r>
            <a:r>
              <a:rPr b="1"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430%</a:t>
            </a:r>
            <a:r>
              <a:rPr lang="en" sz="12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 increase YOY) and has resulted in it becoming the top-ranked website for event related searches.</a:t>
            </a:r>
            <a:endParaRPr sz="1200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Their priorities would be different. (front-end, back-end, server, etc.)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Their priorities would be different.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Become problem solvers for them.</a:t>
            </a:r>
            <a:br>
              <a:rPr lang="en"/>
            </a:br>
            <a:r>
              <a:rPr lang="en"/>
              <a:t>Try to get more involved with them with your</a:t>
            </a:r>
            <a:br>
              <a:rPr lang="en"/>
            </a:br>
            <a:r>
              <a:rPr lang="en"/>
              <a:t>Know them in and out.</a:t>
            </a:r>
            <a:br>
              <a:rPr lang="en"/>
            </a:br>
            <a:r>
              <a:rPr lang="en"/>
              <a:t>Build a personal relationship rather than professional.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Stakeholders buy-in will get your recommendations get implemented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Avoid email communication so that there not multiple threads going on in different places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Share the most impactful tasks with them which can take the least amount of time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For example: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bel"/>
              <a:buChar char="-"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updating the meta tags on the website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bel"/>
              <a:buChar char="-"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updating URLs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bel"/>
              <a:buChar char="-"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bugs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Followed by other tasks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Don’t directly start with design level and complex changes from DAY 1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They have their own sets of issues, don’t assume they are free to work on</a:t>
            </a:r>
            <a:endParaRPr sz="15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rPr lang="en" sz="15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our recommended changes all the time.</a:t>
            </a:r>
            <a:endParaRPr sz="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If you want a dancing monkey on the home page, understand the cost and complexity the Monkey will bring. Ask them the possibility.</a:t>
            </a:r>
            <a:endParaRPr sz="5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 few examples: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bel"/>
              <a:buChar char="-"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The significance of fast loading websites and Google’s emphasis on Core Web Vitals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bel"/>
              <a:buChar char="-"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Difference between Canonicals &amp; Redirects for Google (because for them both these would mean same thing)</a:t>
            </a:r>
            <a:endParaRPr sz="10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000"/>
              <a:buFont typeface="Abel"/>
              <a:buChar char="-"/>
            </a:pPr>
            <a:r>
              <a:rPr lang="en" sz="10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Why content inside JS must be avoided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Back up your suggestions from GA/GSC/or any other tools.</a:t>
            </a:r>
            <a:br>
              <a:rPr lang="en"/>
            </a:br>
            <a:r>
              <a:rPr lang="en"/>
              <a:t>Show them how much it is impacting the website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Not every time. But initially, to build trust.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In the case of developers from the client’s end, you might have to do it frequently.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In my experience, I have noticed going above and beyond our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" name="Google Shape;39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Google Shape;39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Suppose you want to improve page load of the website in a given month: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dk1"/>
                </a:solidFill>
              </a:rPr>
              <a:t>Use multiple tools and audit the root problem yourself. PSI, GTMetrix, GA, etc.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dk1"/>
                </a:solidFill>
              </a:rPr>
              <a:t>Figure out 1-2 quick wins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dk1"/>
                </a:solidFill>
              </a:rPr>
              <a:t>Example -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dk1"/>
                </a:solidFill>
              </a:rPr>
              <a:t>If the header image is 1-2 MB in size, compressing it can improve the load time by 1 second.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dk1"/>
                </a:solidFill>
              </a:rPr>
              <a:t>Compress the image yourself and share it with them to replace.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-"/>
            </a:pPr>
            <a:r>
              <a:rPr lang="en" sz="1200">
                <a:solidFill>
                  <a:schemeClr val="dk1"/>
                </a:solidFill>
              </a:rPr>
              <a:t>Along with it, share suggestions and a link that lists down more optimisations.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9" name="Google Shape;40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4" name="Google Shape;45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48"/>
          <p:cNvSpPr txBox="1"/>
          <p:nvPr>
            <p:ph type="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b="0" i="0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8"/>
          <p:cNvSpPr txBox="1"/>
          <p:nvPr>
            <p:ph idx="1" type="body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8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8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88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>
  <p:cSld name="Vertical Title and 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9"/>
          <p:cNvSpPr txBox="1"/>
          <p:nvPr>
            <p:ph type="title"/>
          </p:nvPr>
        </p:nvSpPr>
        <p:spPr>
          <a:xfrm>
            <a:off x="6543675" y="273844"/>
            <a:ext cx="1971600" cy="43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p89"/>
          <p:cNvSpPr txBox="1"/>
          <p:nvPr>
            <p:ph idx="1" type="body"/>
          </p:nvPr>
        </p:nvSpPr>
        <p:spPr>
          <a:xfrm>
            <a:off x="628650" y="273844"/>
            <a:ext cx="5800800" cy="43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89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73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0"/>
          <p:cNvSpPr txBox="1"/>
          <p:nvPr>
            <p:ph type="title"/>
          </p:nvPr>
        </p:nvSpPr>
        <p:spPr>
          <a:xfrm>
            <a:off x="451700" y="550275"/>
            <a:ext cx="30510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1"/>
          <p:cNvSpPr txBox="1"/>
          <p:nvPr>
            <p:ph idx="1" type="body"/>
          </p:nvPr>
        </p:nvSpPr>
        <p:spPr>
          <a:xfrm>
            <a:off x="451700" y="1439575"/>
            <a:ext cx="76398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31115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indent="-31115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1115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indent="-31115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indent="-31115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indent="-31115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indent="-31115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57" name="Google Shape;57;p51"/>
          <p:cNvSpPr txBox="1"/>
          <p:nvPr>
            <p:ph type="title"/>
          </p:nvPr>
        </p:nvSpPr>
        <p:spPr>
          <a:xfrm>
            <a:off x="451700" y="550275"/>
            <a:ext cx="73839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8" name="Google Shape;58;p51"/>
          <p:cNvSpPr txBox="1"/>
          <p:nvPr/>
        </p:nvSpPr>
        <p:spPr>
          <a:xfrm>
            <a:off x="8091350" y="0"/>
            <a:ext cx="10548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@greatMuffi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59;p51"/>
          <p:cNvSpPr txBox="1"/>
          <p:nvPr/>
        </p:nvSpPr>
        <p:spPr>
          <a:xfrm>
            <a:off x="7835450" y="4863300"/>
            <a:ext cx="1310700" cy="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3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#brightonSEO</a:t>
            </a:r>
            <a:endParaRPr b="0" i="0" sz="13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2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5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2" name="Google Shape;62;p5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5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" name="Google Shape;64;p5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SECTION_TITLE_AND_DESCRIPTION_1_2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044" scaled="0"/>
        </a:gra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6"/>
          <p:cNvSpPr txBox="1"/>
          <p:nvPr>
            <p:ph type="ctrTitle"/>
          </p:nvPr>
        </p:nvSpPr>
        <p:spPr>
          <a:xfrm>
            <a:off x="451700" y="784275"/>
            <a:ext cx="49359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69" name="Google Shape;69;p56"/>
          <p:cNvSpPr txBox="1"/>
          <p:nvPr>
            <p:ph idx="1" type="subTitle"/>
          </p:nvPr>
        </p:nvSpPr>
        <p:spPr>
          <a:xfrm>
            <a:off x="451700" y="3506375"/>
            <a:ext cx="3945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bel"/>
              <a:buNone/>
              <a:defRPr sz="24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5400700" scaled="0"/>
        </a:gra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7"/>
          <p:cNvSpPr txBox="1"/>
          <p:nvPr>
            <p:ph type="title"/>
          </p:nvPr>
        </p:nvSpPr>
        <p:spPr>
          <a:xfrm>
            <a:off x="5048050" y="1998450"/>
            <a:ext cx="3231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57"/>
          <p:cNvSpPr txBox="1"/>
          <p:nvPr>
            <p:ph idx="1" type="subTitle"/>
          </p:nvPr>
        </p:nvSpPr>
        <p:spPr>
          <a:xfrm>
            <a:off x="5517975" y="2812950"/>
            <a:ext cx="2862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bel"/>
              <a:buNone/>
              <a:defRPr sz="16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8"/>
          <p:cNvSpPr txBox="1"/>
          <p:nvPr>
            <p:ph idx="1" type="body"/>
          </p:nvPr>
        </p:nvSpPr>
        <p:spPr>
          <a:xfrm>
            <a:off x="830858" y="1411950"/>
            <a:ext cx="3512400" cy="3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58"/>
          <p:cNvSpPr txBox="1"/>
          <p:nvPr>
            <p:ph idx="2" type="body"/>
          </p:nvPr>
        </p:nvSpPr>
        <p:spPr>
          <a:xfrm>
            <a:off x="4800742" y="1411950"/>
            <a:ext cx="3512400" cy="3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6" name="Google Shape;76;p58"/>
          <p:cNvSpPr txBox="1"/>
          <p:nvPr>
            <p:ph type="title"/>
          </p:nvPr>
        </p:nvSpPr>
        <p:spPr>
          <a:xfrm>
            <a:off x="639950" y="550275"/>
            <a:ext cx="7234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9"/>
          <p:cNvSpPr txBox="1"/>
          <p:nvPr>
            <p:ph type="title"/>
          </p:nvPr>
        </p:nvSpPr>
        <p:spPr>
          <a:xfrm>
            <a:off x="451700" y="550275"/>
            <a:ext cx="30510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9" name="Google Shape;79;p59"/>
          <p:cNvSpPr txBox="1"/>
          <p:nvPr>
            <p:ph idx="1" type="body"/>
          </p:nvPr>
        </p:nvSpPr>
        <p:spPr>
          <a:xfrm>
            <a:off x="451700" y="2225650"/>
            <a:ext cx="2510100" cy="13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0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60"/>
          <p:cNvSpPr/>
          <p:nvPr/>
        </p:nvSpPr>
        <p:spPr>
          <a:xfrm>
            <a:off x="-21600" y="-28825"/>
            <a:ext cx="9199200" cy="5201100"/>
          </a:xfrm>
          <a:prstGeom prst="rect">
            <a:avLst/>
          </a:prstGeom>
          <a:gradFill>
            <a:gsLst>
              <a:gs pos="0">
                <a:srgbClr val="3E22BC">
                  <a:alpha val="10980"/>
                </a:srgbClr>
              </a:gs>
              <a:gs pos="100000">
                <a:srgbClr val="80E0FF">
                  <a:alpha val="34509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0"/>
          <p:cNvSpPr txBox="1"/>
          <p:nvPr>
            <p:ph type="title"/>
          </p:nvPr>
        </p:nvSpPr>
        <p:spPr>
          <a:xfrm>
            <a:off x="451700" y="550275"/>
            <a:ext cx="3051000" cy="24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540070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1"/>
          <p:cNvSpPr txBox="1"/>
          <p:nvPr>
            <p:ph idx="1" type="subTitle"/>
          </p:nvPr>
        </p:nvSpPr>
        <p:spPr>
          <a:xfrm>
            <a:off x="639950" y="1659900"/>
            <a:ext cx="24306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jalla One"/>
              <a:buNone/>
              <a:defRPr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61"/>
          <p:cNvSpPr txBox="1"/>
          <p:nvPr>
            <p:ph idx="2" type="body"/>
          </p:nvPr>
        </p:nvSpPr>
        <p:spPr>
          <a:xfrm>
            <a:off x="639950" y="2157600"/>
            <a:ext cx="3177300" cy="24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" name="Google Shape;86;p61"/>
          <p:cNvSpPr txBox="1"/>
          <p:nvPr>
            <p:ph type="title"/>
          </p:nvPr>
        </p:nvSpPr>
        <p:spPr>
          <a:xfrm>
            <a:off x="639950" y="550275"/>
            <a:ext cx="4116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732" scaled="0"/>
        </a:gra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2"/>
          <p:cNvSpPr txBox="1"/>
          <p:nvPr>
            <p:ph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3"/>
          <p:cNvSpPr/>
          <p:nvPr/>
        </p:nvSpPr>
        <p:spPr>
          <a:xfrm rot="5400000">
            <a:off x="2596350" y="-1146175"/>
            <a:ext cx="3951300" cy="5262000"/>
          </a:xfrm>
          <a:prstGeom prst="roundRect">
            <a:avLst>
              <a:gd fmla="val 14664" name="adj"/>
            </a:avLst>
          </a:prstGeom>
          <a:gradFill>
            <a:gsLst>
              <a:gs pos="0">
                <a:srgbClr val="FFFFFF">
                  <a:alpha val="11372"/>
                </a:srgbClr>
              </a:gs>
              <a:gs pos="66000">
                <a:srgbClr val="E354F7">
                  <a:alpha val="11372"/>
                </a:srgbClr>
              </a:gs>
              <a:gs pos="100000">
                <a:srgbClr val="10ECFF">
                  <a:alpha val="11372"/>
                </a:srgbClr>
              </a:gs>
            </a:gsLst>
            <a:lin ang="5400012" scaled="0"/>
          </a:gra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63"/>
          <p:cNvSpPr txBox="1"/>
          <p:nvPr>
            <p:ph hasCustomPrompt="1" type="title"/>
          </p:nvPr>
        </p:nvSpPr>
        <p:spPr>
          <a:xfrm>
            <a:off x="1443600" y="1447475"/>
            <a:ext cx="62568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63"/>
          <p:cNvSpPr txBox="1"/>
          <p:nvPr>
            <p:ph idx="1" type="body"/>
          </p:nvPr>
        </p:nvSpPr>
        <p:spPr>
          <a:xfrm>
            <a:off x="1443600" y="3640975"/>
            <a:ext cx="6256800" cy="6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044" scaled="0"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5"/>
          <p:cNvSpPr txBox="1"/>
          <p:nvPr>
            <p:ph type="title"/>
          </p:nvPr>
        </p:nvSpPr>
        <p:spPr>
          <a:xfrm>
            <a:off x="963200" y="26493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65"/>
          <p:cNvSpPr txBox="1"/>
          <p:nvPr>
            <p:ph idx="1" type="subTitle"/>
          </p:nvPr>
        </p:nvSpPr>
        <p:spPr>
          <a:xfrm>
            <a:off x="963200" y="32380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65"/>
          <p:cNvSpPr txBox="1"/>
          <p:nvPr>
            <p:ph idx="2" type="title"/>
          </p:nvPr>
        </p:nvSpPr>
        <p:spPr>
          <a:xfrm>
            <a:off x="2848475" y="26493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65"/>
          <p:cNvSpPr txBox="1"/>
          <p:nvPr>
            <p:ph idx="3" type="subTitle"/>
          </p:nvPr>
        </p:nvSpPr>
        <p:spPr>
          <a:xfrm>
            <a:off x="2848475" y="32380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65"/>
          <p:cNvSpPr txBox="1"/>
          <p:nvPr>
            <p:ph idx="4" type="title"/>
          </p:nvPr>
        </p:nvSpPr>
        <p:spPr>
          <a:xfrm>
            <a:off x="4733750" y="26493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65"/>
          <p:cNvSpPr txBox="1"/>
          <p:nvPr>
            <p:ph idx="5" type="subTitle"/>
          </p:nvPr>
        </p:nvSpPr>
        <p:spPr>
          <a:xfrm>
            <a:off x="4733750" y="32380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65"/>
          <p:cNvSpPr txBox="1"/>
          <p:nvPr>
            <p:ph idx="6" type="title"/>
          </p:nvPr>
        </p:nvSpPr>
        <p:spPr>
          <a:xfrm>
            <a:off x="6619025" y="26493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65"/>
          <p:cNvSpPr txBox="1"/>
          <p:nvPr>
            <p:ph idx="7" type="subTitle"/>
          </p:nvPr>
        </p:nvSpPr>
        <p:spPr>
          <a:xfrm>
            <a:off x="6619025" y="32380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65"/>
          <p:cNvSpPr txBox="1"/>
          <p:nvPr>
            <p:ph idx="8" type="title"/>
          </p:nvPr>
        </p:nvSpPr>
        <p:spPr>
          <a:xfrm>
            <a:off x="1033550" y="1246375"/>
            <a:ext cx="14211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9pPr>
          </a:lstStyle>
          <a:p/>
        </p:txBody>
      </p:sp>
      <p:sp>
        <p:nvSpPr>
          <p:cNvPr id="104" name="Google Shape;104;p65"/>
          <p:cNvSpPr txBox="1"/>
          <p:nvPr>
            <p:ph idx="9" type="title"/>
          </p:nvPr>
        </p:nvSpPr>
        <p:spPr>
          <a:xfrm>
            <a:off x="2918825" y="1246375"/>
            <a:ext cx="14211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9pPr>
          </a:lstStyle>
          <a:p/>
        </p:txBody>
      </p:sp>
      <p:sp>
        <p:nvSpPr>
          <p:cNvPr id="105" name="Google Shape;105;p65"/>
          <p:cNvSpPr txBox="1"/>
          <p:nvPr>
            <p:ph idx="13" type="title"/>
          </p:nvPr>
        </p:nvSpPr>
        <p:spPr>
          <a:xfrm>
            <a:off x="4804100" y="1246375"/>
            <a:ext cx="14211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9pPr>
          </a:lstStyle>
          <a:p/>
        </p:txBody>
      </p:sp>
      <p:sp>
        <p:nvSpPr>
          <p:cNvPr id="106" name="Google Shape;106;p65"/>
          <p:cNvSpPr txBox="1"/>
          <p:nvPr>
            <p:ph idx="14" type="title"/>
          </p:nvPr>
        </p:nvSpPr>
        <p:spPr>
          <a:xfrm>
            <a:off x="6689375" y="1246375"/>
            <a:ext cx="14211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3FAFF"/>
              </a:buClr>
              <a:buSzPts val="4800"/>
              <a:buNone/>
              <a:defRPr sz="4800">
                <a:solidFill>
                  <a:srgbClr val="83FA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">
  <p:cSld name="SECTION_HEADER_1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5400700" scaled="0"/>
        </a:gra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6"/>
          <p:cNvSpPr txBox="1"/>
          <p:nvPr>
            <p:ph type="title"/>
          </p:nvPr>
        </p:nvSpPr>
        <p:spPr>
          <a:xfrm>
            <a:off x="1239050" y="298352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66"/>
          <p:cNvSpPr txBox="1"/>
          <p:nvPr>
            <p:ph idx="1" type="subTitle"/>
          </p:nvPr>
        </p:nvSpPr>
        <p:spPr>
          <a:xfrm>
            <a:off x="1239050" y="3572275"/>
            <a:ext cx="1871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66"/>
          <p:cNvSpPr txBox="1"/>
          <p:nvPr>
            <p:ph idx="2"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1" name="Google Shape;111;p66"/>
          <p:cNvSpPr txBox="1"/>
          <p:nvPr>
            <p:ph idx="3" type="title"/>
          </p:nvPr>
        </p:nvSpPr>
        <p:spPr>
          <a:xfrm>
            <a:off x="3636299" y="298352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66"/>
          <p:cNvSpPr txBox="1"/>
          <p:nvPr>
            <p:ph idx="4" type="subTitle"/>
          </p:nvPr>
        </p:nvSpPr>
        <p:spPr>
          <a:xfrm>
            <a:off x="3636299" y="3572275"/>
            <a:ext cx="1871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66"/>
          <p:cNvSpPr txBox="1"/>
          <p:nvPr>
            <p:ph idx="5" type="title"/>
          </p:nvPr>
        </p:nvSpPr>
        <p:spPr>
          <a:xfrm>
            <a:off x="6033548" y="298352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66"/>
          <p:cNvSpPr txBox="1"/>
          <p:nvPr>
            <p:ph idx="6" type="subTitle"/>
          </p:nvPr>
        </p:nvSpPr>
        <p:spPr>
          <a:xfrm>
            <a:off x="6033548" y="3572275"/>
            <a:ext cx="18714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ONE_COLUMN_TEXT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7"/>
          <p:cNvSpPr txBox="1"/>
          <p:nvPr>
            <p:ph type="title"/>
          </p:nvPr>
        </p:nvSpPr>
        <p:spPr>
          <a:xfrm>
            <a:off x="639950" y="550275"/>
            <a:ext cx="35403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7" name="Google Shape;117;p67"/>
          <p:cNvSpPr txBox="1"/>
          <p:nvPr>
            <p:ph idx="2" type="title"/>
          </p:nvPr>
        </p:nvSpPr>
        <p:spPr>
          <a:xfrm>
            <a:off x="6669225" y="1415300"/>
            <a:ext cx="17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67"/>
          <p:cNvSpPr txBox="1"/>
          <p:nvPr>
            <p:ph idx="1" type="subTitle"/>
          </p:nvPr>
        </p:nvSpPr>
        <p:spPr>
          <a:xfrm>
            <a:off x="6669225" y="1646825"/>
            <a:ext cx="1765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67"/>
          <p:cNvSpPr txBox="1"/>
          <p:nvPr>
            <p:ph idx="3" type="title"/>
          </p:nvPr>
        </p:nvSpPr>
        <p:spPr>
          <a:xfrm>
            <a:off x="6669225" y="2389650"/>
            <a:ext cx="17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67"/>
          <p:cNvSpPr txBox="1"/>
          <p:nvPr>
            <p:ph idx="4" type="subTitle"/>
          </p:nvPr>
        </p:nvSpPr>
        <p:spPr>
          <a:xfrm>
            <a:off x="6669225" y="2621175"/>
            <a:ext cx="1765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67"/>
          <p:cNvSpPr txBox="1"/>
          <p:nvPr>
            <p:ph idx="5" type="title"/>
          </p:nvPr>
        </p:nvSpPr>
        <p:spPr>
          <a:xfrm>
            <a:off x="6669225" y="3364000"/>
            <a:ext cx="17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67"/>
          <p:cNvSpPr txBox="1"/>
          <p:nvPr>
            <p:ph idx="6" type="subTitle"/>
          </p:nvPr>
        </p:nvSpPr>
        <p:spPr>
          <a:xfrm>
            <a:off x="6669225" y="3595525"/>
            <a:ext cx="1765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67"/>
          <p:cNvSpPr txBox="1"/>
          <p:nvPr>
            <p:ph idx="7" type="title"/>
          </p:nvPr>
        </p:nvSpPr>
        <p:spPr>
          <a:xfrm>
            <a:off x="709575" y="1415300"/>
            <a:ext cx="17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67"/>
          <p:cNvSpPr txBox="1"/>
          <p:nvPr>
            <p:ph idx="8" type="subTitle"/>
          </p:nvPr>
        </p:nvSpPr>
        <p:spPr>
          <a:xfrm>
            <a:off x="709575" y="1646825"/>
            <a:ext cx="1765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67"/>
          <p:cNvSpPr txBox="1"/>
          <p:nvPr>
            <p:ph idx="9" type="title"/>
          </p:nvPr>
        </p:nvSpPr>
        <p:spPr>
          <a:xfrm>
            <a:off x="709575" y="2389650"/>
            <a:ext cx="17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67"/>
          <p:cNvSpPr txBox="1"/>
          <p:nvPr>
            <p:ph idx="13" type="subTitle"/>
          </p:nvPr>
        </p:nvSpPr>
        <p:spPr>
          <a:xfrm>
            <a:off x="709575" y="2621175"/>
            <a:ext cx="1765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67"/>
          <p:cNvSpPr txBox="1"/>
          <p:nvPr>
            <p:ph idx="14" type="title"/>
          </p:nvPr>
        </p:nvSpPr>
        <p:spPr>
          <a:xfrm>
            <a:off x="709575" y="3364000"/>
            <a:ext cx="1765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67"/>
          <p:cNvSpPr txBox="1"/>
          <p:nvPr>
            <p:ph idx="15" type="subTitle"/>
          </p:nvPr>
        </p:nvSpPr>
        <p:spPr>
          <a:xfrm>
            <a:off x="709575" y="3595525"/>
            <a:ext cx="17652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SECTION_TITLE_AND_DESCRIPTION_1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044" scaled="0"/>
        </a:gra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8"/>
          <p:cNvSpPr txBox="1"/>
          <p:nvPr>
            <p:ph type="title"/>
          </p:nvPr>
        </p:nvSpPr>
        <p:spPr>
          <a:xfrm>
            <a:off x="963200" y="21159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68"/>
          <p:cNvSpPr txBox="1"/>
          <p:nvPr>
            <p:ph idx="1" type="subTitle"/>
          </p:nvPr>
        </p:nvSpPr>
        <p:spPr>
          <a:xfrm>
            <a:off x="963200" y="33904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2" name="Google Shape;132;p68"/>
          <p:cNvSpPr txBox="1"/>
          <p:nvPr>
            <p:ph idx="2" type="title"/>
          </p:nvPr>
        </p:nvSpPr>
        <p:spPr>
          <a:xfrm>
            <a:off x="2848475" y="21159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68"/>
          <p:cNvSpPr txBox="1"/>
          <p:nvPr>
            <p:ph idx="3" type="subTitle"/>
          </p:nvPr>
        </p:nvSpPr>
        <p:spPr>
          <a:xfrm>
            <a:off x="2848475" y="33904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68"/>
          <p:cNvSpPr txBox="1"/>
          <p:nvPr>
            <p:ph idx="4" type="title"/>
          </p:nvPr>
        </p:nvSpPr>
        <p:spPr>
          <a:xfrm>
            <a:off x="4733750" y="21159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68"/>
          <p:cNvSpPr txBox="1"/>
          <p:nvPr>
            <p:ph idx="5" type="subTitle"/>
          </p:nvPr>
        </p:nvSpPr>
        <p:spPr>
          <a:xfrm>
            <a:off x="4733750" y="33904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" name="Google Shape;136;p68"/>
          <p:cNvSpPr txBox="1"/>
          <p:nvPr>
            <p:ph idx="6" type="title"/>
          </p:nvPr>
        </p:nvSpPr>
        <p:spPr>
          <a:xfrm>
            <a:off x="6619025" y="2115925"/>
            <a:ext cx="15618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68"/>
          <p:cNvSpPr txBox="1"/>
          <p:nvPr>
            <p:ph idx="7" type="subTitle"/>
          </p:nvPr>
        </p:nvSpPr>
        <p:spPr>
          <a:xfrm>
            <a:off x="6619025" y="3390475"/>
            <a:ext cx="15618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8" name="Google Shape;138;p68"/>
          <p:cNvSpPr txBox="1"/>
          <p:nvPr>
            <p:ph idx="8" type="title"/>
          </p:nvPr>
        </p:nvSpPr>
        <p:spPr>
          <a:xfrm>
            <a:off x="639950" y="550275"/>
            <a:ext cx="35403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">
  <p:cSld name="ONE_COLUMN_TEXT_2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9"/>
          <p:cNvSpPr txBox="1"/>
          <p:nvPr>
            <p:ph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41" name="Google Shape;141;p69"/>
          <p:cNvSpPr txBox="1"/>
          <p:nvPr>
            <p:ph idx="2" type="title"/>
          </p:nvPr>
        </p:nvSpPr>
        <p:spPr>
          <a:xfrm>
            <a:off x="1239050" y="1996550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2" name="Google Shape;142;p69"/>
          <p:cNvSpPr txBox="1"/>
          <p:nvPr>
            <p:ph idx="1" type="subTitle"/>
          </p:nvPr>
        </p:nvSpPr>
        <p:spPr>
          <a:xfrm>
            <a:off x="1239050" y="2271800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69"/>
          <p:cNvSpPr txBox="1"/>
          <p:nvPr>
            <p:ph idx="3" type="title"/>
          </p:nvPr>
        </p:nvSpPr>
        <p:spPr>
          <a:xfrm>
            <a:off x="3636300" y="1996550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4" name="Google Shape;144;p69"/>
          <p:cNvSpPr txBox="1"/>
          <p:nvPr>
            <p:ph idx="4" type="subTitle"/>
          </p:nvPr>
        </p:nvSpPr>
        <p:spPr>
          <a:xfrm>
            <a:off x="3636300" y="2271800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69"/>
          <p:cNvSpPr txBox="1"/>
          <p:nvPr>
            <p:ph idx="5" type="title"/>
          </p:nvPr>
        </p:nvSpPr>
        <p:spPr>
          <a:xfrm>
            <a:off x="6033550" y="1996550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69"/>
          <p:cNvSpPr txBox="1"/>
          <p:nvPr>
            <p:ph idx="6" type="subTitle"/>
          </p:nvPr>
        </p:nvSpPr>
        <p:spPr>
          <a:xfrm>
            <a:off x="6033550" y="2271800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69"/>
          <p:cNvSpPr txBox="1"/>
          <p:nvPr>
            <p:ph idx="7" type="title"/>
          </p:nvPr>
        </p:nvSpPr>
        <p:spPr>
          <a:xfrm>
            <a:off x="1239050" y="3703825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8" name="Google Shape;148;p69"/>
          <p:cNvSpPr txBox="1"/>
          <p:nvPr>
            <p:ph idx="8" type="subTitle"/>
          </p:nvPr>
        </p:nvSpPr>
        <p:spPr>
          <a:xfrm>
            <a:off x="1239050" y="397907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9" name="Google Shape;149;p69"/>
          <p:cNvSpPr txBox="1"/>
          <p:nvPr>
            <p:ph idx="9" type="title"/>
          </p:nvPr>
        </p:nvSpPr>
        <p:spPr>
          <a:xfrm>
            <a:off x="3636300" y="3703825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69"/>
          <p:cNvSpPr txBox="1"/>
          <p:nvPr>
            <p:ph idx="13" type="subTitle"/>
          </p:nvPr>
        </p:nvSpPr>
        <p:spPr>
          <a:xfrm>
            <a:off x="3636300" y="397907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69"/>
          <p:cNvSpPr txBox="1"/>
          <p:nvPr>
            <p:ph idx="14" type="title"/>
          </p:nvPr>
        </p:nvSpPr>
        <p:spPr>
          <a:xfrm>
            <a:off x="6033550" y="3703825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2" name="Google Shape;152;p69"/>
          <p:cNvSpPr txBox="1"/>
          <p:nvPr>
            <p:ph idx="15" type="subTitle"/>
          </p:nvPr>
        </p:nvSpPr>
        <p:spPr>
          <a:xfrm>
            <a:off x="6033550" y="397907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1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/>
              <a:buNone/>
              <a:defRPr b="0" i="0" sz="4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81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81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_1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044" scaled="0"/>
        </a:gra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0"/>
          <p:cNvSpPr txBox="1"/>
          <p:nvPr>
            <p:ph type="title"/>
          </p:nvPr>
        </p:nvSpPr>
        <p:spPr>
          <a:xfrm>
            <a:off x="5489663" y="1877000"/>
            <a:ext cx="22089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70"/>
          <p:cNvSpPr txBox="1"/>
          <p:nvPr>
            <p:ph idx="1" type="subTitle"/>
          </p:nvPr>
        </p:nvSpPr>
        <p:spPr>
          <a:xfrm>
            <a:off x="5322713" y="846225"/>
            <a:ext cx="2542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6" name="Google Shape;156;p70"/>
          <p:cNvSpPr txBox="1"/>
          <p:nvPr>
            <p:ph idx="2" type="title"/>
          </p:nvPr>
        </p:nvSpPr>
        <p:spPr>
          <a:xfrm>
            <a:off x="639950" y="550275"/>
            <a:ext cx="35403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7" name="Google Shape;157;p70"/>
          <p:cNvSpPr txBox="1"/>
          <p:nvPr>
            <p:ph idx="3" type="title"/>
          </p:nvPr>
        </p:nvSpPr>
        <p:spPr>
          <a:xfrm>
            <a:off x="5489663" y="3857475"/>
            <a:ext cx="22089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" name="Google Shape;158;p70"/>
          <p:cNvSpPr txBox="1"/>
          <p:nvPr>
            <p:ph idx="4" type="subTitle"/>
          </p:nvPr>
        </p:nvSpPr>
        <p:spPr>
          <a:xfrm>
            <a:off x="5322713" y="2826700"/>
            <a:ext cx="25428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SECTION_HEADER_1_1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5400700" scaled="0"/>
        </a:gra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1"/>
          <p:cNvSpPr txBox="1"/>
          <p:nvPr>
            <p:ph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1">
  <p:cSld name="ONE_COLUMN_TEXT_2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2"/>
          <p:cNvSpPr txBox="1"/>
          <p:nvPr>
            <p:ph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3" name="Google Shape;163;p72"/>
          <p:cNvSpPr txBox="1"/>
          <p:nvPr>
            <p:ph idx="2" type="title"/>
          </p:nvPr>
        </p:nvSpPr>
        <p:spPr>
          <a:xfrm>
            <a:off x="1239050" y="1875025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" name="Google Shape;164;p72"/>
          <p:cNvSpPr txBox="1"/>
          <p:nvPr>
            <p:ph idx="1" type="subTitle"/>
          </p:nvPr>
        </p:nvSpPr>
        <p:spPr>
          <a:xfrm>
            <a:off x="1239050" y="382667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5" name="Google Shape;165;p72"/>
          <p:cNvSpPr txBox="1"/>
          <p:nvPr>
            <p:ph idx="3" type="title"/>
          </p:nvPr>
        </p:nvSpPr>
        <p:spPr>
          <a:xfrm>
            <a:off x="3636300" y="1875025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" name="Google Shape;166;p72"/>
          <p:cNvSpPr txBox="1"/>
          <p:nvPr>
            <p:ph idx="4" type="subTitle"/>
          </p:nvPr>
        </p:nvSpPr>
        <p:spPr>
          <a:xfrm>
            <a:off x="3636300" y="382667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72"/>
          <p:cNvSpPr txBox="1"/>
          <p:nvPr>
            <p:ph idx="5" type="title"/>
          </p:nvPr>
        </p:nvSpPr>
        <p:spPr>
          <a:xfrm>
            <a:off x="6033550" y="1875025"/>
            <a:ext cx="18714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8" name="Google Shape;168;p72"/>
          <p:cNvSpPr txBox="1"/>
          <p:nvPr>
            <p:ph idx="6" type="subTitle"/>
          </p:nvPr>
        </p:nvSpPr>
        <p:spPr>
          <a:xfrm>
            <a:off x="6033550" y="3826675"/>
            <a:ext cx="18714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 1">
  <p:cSld name="SECTION_HEADER_1_2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5400700" scaled="0"/>
        </a:gra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3"/>
          <p:cNvSpPr txBox="1"/>
          <p:nvPr>
            <p:ph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1" name="Google Shape;171;p73"/>
          <p:cNvSpPr txBox="1"/>
          <p:nvPr>
            <p:ph idx="2" type="title"/>
          </p:nvPr>
        </p:nvSpPr>
        <p:spPr>
          <a:xfrm>
            <a:off x="1659199" y="3364525"/>
            <a:ext cx="21495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" name="Google Shape;172;p73"/>
          <p:cNvSpPr txBox="1"/>
          <p:nvPr>
            <p:ph idx="1" type="subTitle"/>
          </p:nvPr>
        </p:nvSpPr>
        <p:spPr>
          <a:xfrm>
            <a:off x="1659199" y="3953275"/>
            <a:ext cx="21495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" name="Google Shape;173;p73"/>
          <p:cNvSpPr txBox="1"/>
          <p:nvPr>
            <p:ph idx="3" type="title"/>
          </p:nvPr>
        </p:nvSpPr>
        <p:spPr>
          <a:xfrm>
            <a:off x="5335301" y="3364525"/>
            <a:ext cx="21495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73"/>
          <p:cNvSpPr txBox="1"/>
          <p:nvPr>
            <p:ph idx="4" type="subTitle"/>
          </p:nvPr>
        </p:nvSpPr>
        <p:spPr>
          <a:xfrm>
            <a:off x="5335301" y="3953275"/>
            <a:ext cx="21495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SECTION_TITLE_AND_DESCRIPTION_2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732" scaled="0"/>
        </a:gra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4"/>
          <p:cNvSpPr txBox="1"/>
          <p:nvPr>
            <p:ph idx="1" type="subTitle"/>
          </p:nvPr>
        </p:nvSpPr>
        <p:spPr>
          <a:xfrm>
            <a:off x="5372275" y="2476725"/>
            <a:ext cx="24306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jalla One"/>
              <a:buNone/>
              <a:defRPr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7" name="Google Shape;177;p74"/>
          <p:cNvSpPr txBox="1"/>
          <p:nvPr>
            <p:ph idx="2" type="body"/>
          </p:nvPr>
        </p:nvSpPr>
        <p:spPr>
          <a:xfrm>
            <a:off x="5372275" y="2974425"/>
            <a:ext cx="2579700" cy="13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" name="Google Shape;178;p74"/>
          <p:cNvSpPr txBox="1"/>
          <p:nvPr>
            <p:ph type="title"/>
          </p:nvPr>
        </p:nvSpPr>
        <p:spPr>
          <a:xfrm>
            <a:off x="639950" y="550275"/>
            <a:ext cx="4116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TITLE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5"/>
          <p:cNvSpPr/>
          <p:nvPr/>
        </p:nvSpPr>
        <p:spPr>
          <a:xfrm rot="5400000">
            <a:off x="-1443800" y="-602075"/>
            <a:ext cx="5285700" cy="7504500"/>
          </a:xfrm>
          <a:prstGeom prst="roundRect">
            <a:avLst>
              <a:gd fmla="val 18383" name="adj"/>
            </a:avLst>
          </a:prstGeom>
          <a:gradFill>
            <a:gsLst>
              <a:gs pos="0">
                <a:srgbClr val="FFFFFF">
                  <a:alpha val="11372"/>
                </a:srgbClr>
              </a:gs>
              <a:gs pos="66000">
                <a:srgbClr val="E354F7">
                  <a:alpha val="11372"/>
                </a:srgbClr>
              </a:gs>
              <a:gs pos="100000">
                <a:srgbClr val="10ECFF">
                  <a:alpha val="11372"/>
                </a:srgbClr>
              </a:gs>
            </a:gsLst>
            <a:lin ang="5400012" scaled="0"/>
          </a:gra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75"/>
          <p:cNvSpPr txBox="1"/>
          <p:nvPr>
            <p:ph type="ctrTitle"/>
          </p:nvPr>
        </p:nvSpPr>
        <p:spPr>
          <a:xfrm>
            <a:off x="882201" y="784275"/>
            <a:ext cx="45054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Fjalla One"/>
              <a:buNone/>
              <a:defRPr sz="5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82" name="Google Shape;182;p75"/>
          <p:cNvSpPr txBox="1"/>
          <p:nvPr>
            <p:ph idx="1" type="subTitle"/>
          </p:nvPr>
        </p:nvSpPr>
        <p:spPr>
          <a:xfrm>
            <a:off x="882200" y="1817925"/>
            <a:ext cx="3515400" cy="15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bel"/>
              <a:buNone/>
              <a:defRPr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75"/>
          <p:cNvSpPr txBox="1"/>
          <p:nvPr/>
        </p:nvSpPr>
        <p:spPr>
          <a:xfrm>
            <a:off x="882200" y="3476925"/>
            <a:ext cx="29709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3"/>
                </a:solidFill>
                <a:latin typeface="Abel"/>
                <a:ea typeface="Abel"/>
                <a:cs typeface="Abel"/>
                <a:sym typeface="Abel"/>
              </a:rPr>
              <a:t>CREDITS: This presentation template was created by </a:t>
            </a:r>
            <a:r>
              <a:rPr b="0" i="0" lang="en" sz="1200" u="none" cap="none" strike="noStrike">
                <a:solidFill>
                  <a:schemeClr val="accent3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b="0" i="0" lang="en" sz="1200" u="none" cap="none" strike="noStrike">
                <a:solidFill>
                  <a:schemeClr val="accent3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b="0" i="0" lang="en" sz="1200" u="none" cap="none" strike="noStrike">
                <a:solidFill>
                  <a:schemeClr val="accent3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200" u="none" cap="none" strike="noStrike">
                <a:solidFill>
                  <a:schemeClr val="accent3"/>
                </a:solidFill>
                <a:latin typeface="Abel"/>
                <a:ea typeface="Abel"/>
                <a:cs typeface="Abel"/>
                <a:sym typeface="Abel"/>
              </a:rPr>
              <a:t>. </a:t>
            </a:r>
            <a:endParaRPr b="0" i="0" sz="1200" u="none" cap="none" strike="noStrike">
              <a:solidFill>
                <a:schemeClr val="accent3"/>
              </a:solidFill>
              <a:latin typeface="Abel"/>
              <a:ea typeface="Abel"/>
              <a:cs typeface="Abel"/>
              <a:sym typeface="A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3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TITLE_ONLY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732" scaled="0"/>
        </a:gra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6"/>
          <p:cNvSpPr/>
          <p:nvPr/>
        </p:nvSpPr>
        <p:spPr>
          <a:xfrm rot="5400000">
            <a:off x="4778685" y="-618350"/>
            <a:ext cx="3418200" cy="7504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FFF">
                  <a:alpha val="11372"/>
                </a:srgbClr>
              </a:gs>
              <a:gs pos="66000">
                <a:srgbClr val="E354F7">
                  <a:alpha val="11372"/>
                </a:srgbClr>
              </a:gs>
              <a:gs pos="100000">
                <a:srgbClr val="10ECFF">
                  <a:alpha val="11372"/>
                </a:srgbClr>
              </a:gs>
            </a:gsLst>
            <a:lin ang="5400012" scaled="0"/>
          </a:gra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6"/>
          <p:cNvSpPr txBox="1"/>
          <p:nvPr>
            <p:ph type="title"/>
          </p:nvPr>
        </p:nvSpPr>
        <p:spPr>
          <a:xfrm>
            <a:off x="639950" y="550275"/>
            <a:ext cx="28626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_1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3500032" scaled="0"/>
        </a:gra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SECTION_HEADER_1_2_1"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5400700" scaled="0"/>
        </a:gra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with banner">
  <p:cSld name="Logo with banner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1" name="Google Shape;191;p7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7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3" name="Google Shape;193;p7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logo&#10;&#10;Description automatically generated" id="194" name="Google Shape;194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219" y="4234870"/>
            <a:ext cx="1476849" cy="39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8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8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82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83"/>
          <p:cNvSpPr txBox="1"/>
          <p:nvPr>
            <p:ph idx="1" type="body"/>
          </p:nvPr>
        </p:nvSpPr>
        <p:spPr>
          <a:xfrm>
            <a:off x="629840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83"/>
          <p:cNvSpPr txBox="1"/>
          <p:nvPr>
            <p:ph idx="2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83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" name="Google Shape;29;p84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5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6"/>
          <p:cNvSpPr txBox="1"/>
          <p:nvPr>
            <p:ph type="title"/>
          </p:nvPr>
        </p:nvSpPr>
        <p:spPr>
          <a:xfrm>
            <a:off x="629840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86"/>
          <p:cNvSpPr txBox="1"/>
          <p:nvPr>
            <p:ph idx="1" type="body"/>
          </p:nvPr>
        </p:nvSpPr>
        <p:spPr>
          <a:xfrm>
            <a:off x="3887390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p86"/>
          <p:cNvSpPr txBox="1"/>
          <p:nvPr>
            <p:ph idx="2" type="body"/>
          </p:nvPr>
        </p:nvSpPr>
        <p:spPr>
          <a:xfrm>
            <a:off x="629840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86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7"/>
          <p:cNvSpPr txBox="1"/>
          <p:nvPr>
            <p:ph type="title"/>
          </p:nvPr>
        </p:nvSpPr>
        <p:spPr>
          <a:xfrm>
            <a:off x="629840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b="0" i="0" sz="3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87"/>
          <p:cNvSpPr/>
          <p:nvPr>
            <p:ph idx="2" type="pic"/>
          </p:nvPr>
        </p:nvSpPr>
        <p:spPr>
          <a:xfrm>
            <a:off x="3887390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87"/>
          <p:cNvSpPr txBox="1"/>
          <p:nvPr>
            <p:ph idx="1" type="body"/>
          </p:nvPr>
        </p:nvSpPr>
        <p:spPr>
          <a:xfrm>
            <a:off x="629840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87"/>
          <p:cNvSpPr txBox="1"/>
          <p:nvPr>
            <p:ph idx="12" type="sldNum"/>
          </p:nvPr>
        </p:nvSpPr>
        <p:spPr>
          <a:xfrm>
            <a:off x="8446055" y="4800312"/>
            <a:ext cx="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"/>
              <a:buNone/>
              <a:defRPr b="0" i="0" sz="135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401EBB"/>
            </a:gs>
            <a:gs pos="100000">
              <a:srgbClr val="02BCFD"/>
            </a:gs>
          </a:gsLst>
          <a:lin ang="18900732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9"/>
          <p:cNvSpPr txBox="1"/>
          <p:nvPr>
            <p:ph type="title"/>
          </p:nvPr>
        </p:nvSpPr>
        <p:spPr>
          <a:xfrm>
            <a:off x="451700" y="445025"/>
            <a:ext cx="838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Helvetica Neue"/>
              <a:buNone/>
              <a:defRPr b="0" i="0" sz="2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49"/>
          <p:cNvSpPr txBox="1"/>
          <p:nvPr>
            <p:ph idx="1" type="body"/>
          </p:nvPr>
        </p:nvSpPr>
        <p:spPr>
          <a:xfrm>
            <a:off x="451800" y="1152475"/>
            <a:ext cx="8380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Char char="●"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●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Char char="○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Helvetica Neue"/>
              <a:buChar char="■"/>
              <a:defRPr b="0" i="0" sz="1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5.jp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areejabuali.com/blog/getting-tech-seo-implemented" TargetMode="External"/><Relationship Id="rId4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gif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gif"/><Relationship Id="rId4" Type="http://schemas.openxmlformats.org/officeDocument/2006/relationships/image" Target="../media/image37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5" Type="http://schemas.openxmlformats.org/officeDocument/2006/relationships/image" Target="../media/image28.png"/><Relationship Id="rId6" Type="http://schemas.openxmlformats.org/officeDocument/2006/relationships/hyperlink" Target="https://mufaddal.digital" TargetMode="External"/><Relationship Id="rId7" Type="http://schemas.openxmlformats.org/officeDocument/2006/relationships/image" Target="../media/image30.png"/><Relationship Id="rId8" Type="http://schemas.openxmlformats.org/officeDocument/2006/relationships/image" Target="../media/image2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200" name="Google Shape;20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"/>
          <p:cNvSpPr txBox="1"/>
          <p:nvPr/>
        </p:nvSpPr>
        <p:spPr>
          <a:xfrm>
            <a:off x="3502623" y="1304498"/>
            <a:ext cx="4727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4275" spcFirstLastPara="1" rIns="3427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b="1" i="0" lang="en" sz="2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How to Get your Tech SEO Changes Implemented, FAST!</a:t>
            </a:r>
            <a:endParaRPr b="0" i="0" sz="29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"/>
          <p:cNvSpPr txBox="1"/>
          <p:nvPr/>
        </p:nvSpPr>
        <p:spPr>
          <a:xfrm>
            <a:off x="3502618" y="2736095"/>
            <a:ext cx="40773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700" u="none" cap="none" strike="noStrike">
                <a:solidFill>
                  <a:srgbClr val="78C9B1"/>
                </a:solidFill>
                <a:latin typeface="Arial"/>
                <a:ea typeface="Arial"/>
                <a:cs typeface="Arial"/>
                <a:sym typeface="Arial"/>
              </a:rPr>
              <a:t>Mufaddal Sadriwala</a:t>
            </a:r>
            <a:endParaRPr b="0" i="0" sz="2700" u="none" cap="none" strike="noStrike">
              <a:solidFill>
                <a:srgbClr val="78C9B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78C9B1"/>
                </a:solidFill>
                <a:latin typeface="Arial"/>
                <a:ea typeface="Arial"/>
                <a:cs typeface="Arial"/>
                <a:sym typeface="Arial"/>
              </a:rPr>
              <a:t>SEO Manager at Assembly MENA</a:t>
            </a:r>
            <a:br>
              <a:rPr b="0" i="0" lang="en" sz="1400" u="none" cap="none" strike="noStrike">
                <a:solidFill>
                  <a:srgbClr val="78C9B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78C9B1"/>
                </a:solidFill>
                <a:latin typeface="Arial"/>
                <a:ea typeface="Arial"/>
                <a:cs typeface="Arial"/>
                <a:sym typeface="Arial"/>
              </a:rPr>
              <a:t>Independent SEO Consultant</a:t>
            </a:r>
            <a:endParaRPr b="0" i="0" sz="1400" u="none" cap="none" strike="noStrike">
              <a:solidFill>
                <a:srgbClr val="78C9B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1"/>
          <p:cNvGrpSpPr/>
          <p:nvPr/>
        </p:nvGrpSpPr>
        <p:grpSpPr>
          <a:xfrm>
            <a:off x="3548873" y="3669630"/>
            <a:ext cx="4312827" cy="960772"/>
            <a:chOff x="-1" y="310283"/>
            <a:chExt cx="5750436" cy="1281029"/>
          </a:xfrm>
        </p:grpSpPr>
        <p:sp>
          <p:nvSpPr>
            <p:cNvPr id="204" name="Google Shape;204;p1"/>
            <p:cNvSpPr txBox="1"/>
            <p:nvPr/>
          </p:nvSpPr>
          <p:spPr>
            <a:xfrm>
              <a:off x="429035" y="1124512"/>
              <a:ext cx="5321400" cy="46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Mufaddal Sadriwala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"/>
            <p:cNvSpPr txBox="1"/>
            <p:nvPr/>
          </p:nvSpPr>
          <p:spPr>
            <a:xfrm>
              <a:off x="454965" y="310283"/>
              <a:ext cx="1781700" cy="46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@greatmuffi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Picture 5" id="206" name="Google Shape;206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" y="360115"/>
              <a:ext cx="367140" cy="3671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" name="Google Shape;207;p1"/>
          <p:cNvPicPr preferRelativeResize="0"/>
          <p:nvPr/>
        </p:nvPicPr>
        <p:blipFill rotWithShape="1">
          <a:blip r:embed="rId5">
            <a:alphaModFix/>
          </a:blip>
          <a:srcRect b="12533" l="0" r="0" t="12542"/>
          <a:stretch/>
        </p:blipFill>
        <p:spPr>
          <a:xfrm>
            <a:off x="1292793" y="1304489"/>
            <a:ext cx="1778760" cy="1778760"/>
          </a:xfrm>
          <a:custGeom>
            <a:rect b="b" l="l" r="r" t="t"/>
            <a:pathLst>
              <a:path extrusionOk="0" h="21600" w="21600">
                <a:moveTo>
                  <a:pt x="10799" y="0"/>
                </a:moveTo>
                <a:cubicBezTo>
                  <a:pt x="4834" y="0"/>
                  <a:pt x="0" y="4834"/>
                  <a:pt x="0" y="10799"/>
                </a:cubicBezTo>
                <a:cubicBezTo>
                  <a:pt x="0" y="16763"/>
                  <a:pt x="4834" y="21600"/>
                  <a:pt x="10799" y="21600"/>
                </a:cubicBezTo>
                <a:cubicBezTo>
                  <a:pt x="16763" y="21600"/>
                  <a:pt x="21600" y="16763"/>
                  <a:pt x="21600" y="10799"/>
                </a:cubicBezTo>
                <a:cubicBezTo>
                  <a:pt x="21600" y="4834"/>
                  <a:pt x="16763" y="0"/>
                  <a:pt x="1079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08" name="Google Shape;20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48875" y="4294675"/>
            <a:ext cx="321350" cy="32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/>
          <p:nvPr>
            <p:ph type="title"/>
          </p:nvPr>
        </p:nvSpPr>
        <p:spPr>
          <a:xfrm>
            <a:off x="727650" y="585200"/>
            <a:ext cx="808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900"/>
              <a:t>From ~50K visits to ~300K in traffic!</a:t>
            </a:r>
            <a:endParaRPr sz="3900"/>
          </a:p>
        </p:txBody>
      </p:sp>
      <p:pic>
        <p:nvPicPr>
          <p:cNvPr id="263" name="Google Shape;26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125" y="1769010"/>
            <a:ext cx="5943600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125" y="3073936"/>
            <a:ext cx="5943600" cy="140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1"/>
          <p:cNvSpPr txBox="1"/>
          <p:nvPr>
            <p:ph type="title"/>
          </p:nvPr>
        </p:nvSpPr>
        <p:spPr>
          <a:xfrm>
            <a:off x="727650" y="585200"/>
            <a:ext cx="808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900"/>
              <a:t>From ~50K visits to ~300K in traffic!</a:t>
            </a:r>
            <a:endParaRPr sz="3900"/>
          </a:p>
        </p:txBody>
      </p:sp>
      <p:pic>
        <p:nvPicPr>
          <p:cNvPr id="270" name="Google Shape;27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0200" y="3742386"/>
            <a:ext cx="5943600" cy="140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5800" y="1273950"/>
            <a:ext cx="6312402" cy="246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"/>
          <p:cNvSpPr txBox="1"/>
          <p:nvPr>
            <p:ph type="title"/>
          </p:nvPr>
        </p:nvSpPr>
        <p:spPr>
          <a:xfrm>
            <a:off x="913150" y="327175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So, how do we do this?</a:t>
            </a:r>
            <a:endParaRPr sz="4800"/>
          </a:p>
        </p:txBody>
      </p:sp>
      <p:pic>
        <p:nvPicPr>
          <p:cNvPr id="277" name="Google Shape;27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2025" y="1845775"/>
            <a:ext cx="4239950" cy="23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3"/>
          <p:cNvSpPr txBox="1"/>
          <p:nvPr>
            <p:ph type="title"/>
          </p:nvPr>
        </p:nvSpPr>
        <p:spPr>
          <a:xfrm>
            <a:off x="919800" y="888825"/>
            <a:ext cx="72363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Let’s just understand</a:t>
            </a:r>
            <a:endParaRPr sz="4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why is it difficult to work with a Dev?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"/>
          <p:cNvSpPr txBox="1"/>
          <p:nvPr>
            <p:ph type="title"/>
          </p:nvPr>
        </p:nvSpPr>
        <p:spPr>
          <a:xfrm>
            <a:off x="974250" y="426488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 sz="4800"/>
              <a:t>Their job is not just to implement SEO recommendations</a:t>
            </a:r>
            <a:endParaRPr sz="4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/>
          <p:nvPr>
            <p:ph type="title"/>
          </p:nvPr>
        </p:nvSpPr>
        <p:spPr>
          <a:xfrm>
            <a:off x="926175" y="233613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2. They have their own sets of problems to solve!</a:t>
            </a:r>
            <a:endParaRPr sz="4800"/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8475" y="1975047"/>
            <a:ext cx="4610901" cy="259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"/>
          <p:cNvSpPr txBox="1"/>
          <p:nvPr>
            <p:ph type="title"/>
          </p:nvPr>
        </p:nvSpPr>
        <p:spPr>
          <a:xfrm>
            <a:off x="974250" y="265738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3. They have a limited understanding of Marketing &amp; SEO</a:t>
            </a:r>
            <a:endParaRPr sz="4400"/>
          </a:p>
        </p:txBody>
      </p:sp>
      <p:pic>
        <p:nvPicPr>
          <p:cNvPr id="299" name="Google Shape;2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15450" y="2343138"/>
            <a:ext cx="2190750" cy="280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/>
          <p:nvPr>
            <p:ph type="title"/>
          </p:nvPr>
        </p:nvSpPr>
        <p:spPr>
          <a:xfrm>
            <a:off x="974250" y="265763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4. They think we SEO’s just dump the work on them (the hard truth)</a:t>
            </a:r>
            <a:endParaRPr sz="4400"/>
          </a:p>
        </p:txBody>
      </p:sp>
      <p:pic>
        <p:nvPicPr>
          <p:cNvPr id="305" name="Google Shape;30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100" y="2425950"/>
            <a:ext cx="4649800" cy="26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8"/>
          <p:cNvSpPr txBox="1"/>
          <p:nvPr>
            <p:ph type="title"/>
          </p:nvPr>
        </p:nvSpPr>
        <p:spPr>
          <a:xfrm>
            <a:off x="974250" y="154188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Coming back, so, what should we do?</a:t>
            </a:r>
            <a:endParaRPr sz="4800"/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5550" y="1697850"/>
            <a:ext cx="4492875" cy="336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"/>
          <p:cNvSpPr txBox="1"/>
          <p:nvPr>
            <p:ph type="title"/>
          </p:nvPr>
        </p:nvSpPr>
        <p:spPr>
          <a:xfrm>
            <a:off x="913250" y="367000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</a:pPr>
            <a:r>
              <a:rPr lang="en" sz="4200"/>
              <a:t>The foundation step is to build real relationship with your client &amp; developers!</a:t>
            </a:r>
            <a:endParaRPr sz="4200"/>
          </a:p>
        </p:txBody>
      </p:sp>
      <p:pic>
        <p:nvPicPr>
          <p:cNvPr id="317" name="Google Shape;3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2682425"/>
            <a:ext cx="4572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 txBox="1"/>
          <p:nvPr>
            <p:ph type="title"/>
          </p:nvPr>
        </p:nvSpPr>
        <p:spPr>
          <a:xfrm>
            <a:off x="454900" y="505700"/>
            <a:ext cx="76731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500">
                <a:latin typeface="Helvetica Neue"/>
                <a:ea typeface="Helvetica Neue"/>
                <a:cs typeface="Helvetica Neue"/>
                <a:sym typeface="Helvetica Neue"/>
              </a:rPr>
              <a:t>Climbing a Mountain is the 2nd most difficult thing to do in the World!!</a:t>
            </a:r>
            <a:endParaRPr sz="4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0"/>
          <p:cNvSpPr txBox="1"/>
          <p:nvPr>
            <p:ph type="title"/>
          </p:nvPr>
        </p:nvSpPr>
        <p:spPr>
          <a:xfrm>
            <a:off x="632225" y="248400"/>
            <a:ext cx="84330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/>
              <a:t>2. Get Stakeholders Buy-in at the very early stage of the SEO Campaign</a:t>
            </a:r>
            <a:endParaRPr sz="4000"/>
          </a:p>
        </p:txBody>
      </p:sp>
      <p:pic>
        <p:nvPicPr>
          <p:cNvPr id="323" name="Google Shape;32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3950" y="2230109"/>
            <a:ext cx="4056100" cy="27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1"/>
          <p:cNvSpPr txBox="1"/>
          <p:nvPr>
            <p:ph type="title"/>
          </p:nvPr>
        </p:nvSpPr>
        <p:spPr>
          <a:xfrm>
            <a:off x="632225" y="409125"/>
            <a:ext cx="84330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/>
              <a:t>3. Maintain a single process for updates &amp; communication</a:t>
            </a:r>
            <a:endParaRPr sz="4000"/>
          </a:p>
        </p:txBody>
      </p:sp>
      <p:sp>
        <p:nvSpPr>
          <p:cNvPr id="329" name="Google Shape;329;p21"/>
          <p:cNvSpPr txBox="1"/>
          <p:nvPr>
            <p:ph idx="1" type="body"/>
          </p:nvPr>
        </p:nvSpPr>
        <p:spPr>
          <a:xfrm>
            <a:off x="632225" y="1930925"/>
            <a:ext cx="7982400" cy="23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Use JIRA/sheets/doc/Trello/Slack whatever works best for you and the team.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Maintain a single tracker to keep a tab on progress</a:t>
            </a:r>
            <a:endParaRPr sz="3000"/>
          </a:p>
        </p:txBody>
      </p:sp>
      <p:pic>
        <p:nvPicPr>
          <p:cNvPr id="330" name="Google Shape;3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997116"/>
            <a:ext cx="9143999" cy="2550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/>
          <p:nvPr>
            <p:ph idx="1" type="body"/>
          </p:nvPr>
        </p:nvSpPr>
        <p:spPr>
          <a:xfrm>
            <a:off x="632225" y="1978200"/>
            <a:ext cx="8020200" cy="21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While creating request, send clear instructions/requests/suggestions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Be as specific as possible</a:t>
            </a:r>
            <a:endParaRPr sz="3000"/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/>
              <a:t>Don’t assume things</a:t>
            </a:r>
            <a:endParaRPr sz="3000"/>
          </a:p>
        </p:txBody>
      </p:sp>
      <p:sp>
        <p:nvSpPr>
          <p:cNvPr id="336" name="Google Shape;336;p22"/>
          <p:cNvSpPr txBox="1"/>
          <p:nvPr>
            <p:ph type="title"/>
          </p:nvPr>
        </p:nvSpPr>
        <p:spPr>
          <a:xfrm>
            <a:off x="632225" y="409125"/>
            <a:ext cx="8433000" cy="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/>
              <a:t>4. Send Clear &amp; Concise instructions</a:t>
            </a: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"/>
          <p:cNvSpPr txBox="1"/>
          <p:nvPr>
            <p:ph type="title"/>
          </p:nvPr>
        </p:nvSpPr>
        <p:spPr>
          <a:xfrm>
            <a:off x="727650" y="347050"/>
            <a:ext cx="7688700" cy="7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4. Prioritise the recommendations</a:t>
            </a:r>
            <a:endParaRPr sz="4400"/>
          </a:p>
        </p:txBody>
      </p:sp>
      <p:sp>
        <p:nvSpPr>
          <p:cNvPr id="342" name="Google Shape;342;p23"/>
          <p:cNvSpPr txBox="1"/>
          <p:nvPr>
            <p:ph idx="1" type="body"/>
          </p:nvPr>
        </p:nvSpPr>
        <p:spPr>
          <a:xfrm>
            <a:off x="5356100" y="4667975"/>
            <a:ext cx="24627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300"/>
              <a:buNone/>
            </a:pPr>
            <a:r>
              <a:rPr lang="en" sz="1600" u="sng">
                <a:solidFill>
                  <a:schemeClr val="hlink"/>
                </a:solidFill>
                <a:highlight>
                  <a:srgbClr val="FFC900"/>
                </a:highlight>
                <a:hlinkClick r:id="rId3"/>
              </a:rPr>
              <a:t>Credits to Areej Abuali</a:t>
            </a:r>
            <a:endParaRPr sz="1600">
              <a:highlight>
                <a:srgbClr val="FFC900"/>
              </a:highlight>
            </a:endParaRPr>
          </a:p>
        </p:txBody>
      </p:sp>
      <p:pic>
        <p:nvPicPr>
          <p:cNvPr id="343" name="Google Shape;34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650" y="1757675"/>
            <a:ext cx="4402684" cy="338583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3"/>
          <p:cNvSpPr txBox="1"/>
          <p:nvPr/>
        </p:nvSpPr>
        <p:spPr>
          <a:xfrm>
            <a:off x="5356100" y="1916925"/>
            <a:ext cx="3000000" cy="2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Share the most quickest win and impactful task.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Note: Not all the audit findings has to be implemented.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4"/>
          <p:cNvSpPr txBox="1"/>
          <p:nvPr>
            <p:ph type="title"/>
          </p:nvPr>
        </p:nvSpPr>
        <p:spPr>
          <a:xfrm>
            <a:off x="727650" y="239525"/>
            <a:ext cx="76887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200"/>
              <a:t>5. Respect and Understand the Dev’s Time and Resources</a:t>
            </a:r>
            <a:endParaRPr sz="4200"/>
          </a:p>
        </p:txBody>
      </p:sp>
      <p:pic>
        <p:nvPicPr>
          <p:cNvPr id="350" name="Google Shape;35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0662" y="1789050"/>
            <a:ext cx="4922675" cy="329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"/>
          <p:cNvSpPr txBox="1"/>
          <p:nvPr>
            <p:ph type="title"/>
          </p:nvPr>
        </p:nvSpPr>
        <p:spPr>
          <a:xfrm>
            <a:off x="974250" y="228575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6. Share SEO WINS with them</a:t>
            </a:r>
            <a:endParaRPr sz="4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4400"/>
          </a:p>
        </p:txBody>
      </p:sp>
      <p:pic>
        <p:nvPicPr>
          <p:cNvPr id="356" name="Google Shape;35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675" y="2009350"/>
            <a:ext cx="4283400" cy="23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5"/>
          <p:cNvSpPr txBox="1"/>
          <p:nvPr/>
        </p:nvSpPr>
        <p:spPr>
          <a:xfrm>
            <a:off x="5524925" y="1139475"/>
            <a:ext cx="3278700" cy="38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242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Helvetica Neue"/>
              <a:buChar char="-"/>
            </a:pPr>
            <a:r>
              <a:rPr b="0" i="0" lang="en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Keyword Ranking Improvement</a:t>
            </a:r>
            <a:endParaRPr b="0" i="0" sz="195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2425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Helvetica Neue"/>
              <a:buChar char="-"/>
            </a:pPr>
            <a:r>
              <a:rPr b="0" i="0" lang="en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Revenue &amp; Traffic Increase</a:t>
            </a:r>
            <a:endParaRPr b="0" i="0" sz="195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2425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Helvetica Neue"/>
              <a:buChar char="-"/>
            </a:pPr>
            <a:r>
              <a:rPr b="0" i="0" lang="en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SERP Features started displaying because of schema implementation</a:t>
            </a:r>
            <a:endParaRPr b="0" i="0" sz="195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2425" lvl="0" marL="4572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950"/>
              <a:buFont typeface="Helvetica Neue"/>
              <a:buChar char="-"/>
            </a:pPr>
            <a:r>
              <a:rPr b="0" i="0" lang="en" sz="195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GSC Page Experience report improvement</a:t>
            </a:r>
            <a:endParaRPr b="0" i="0" sz="195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6"/>
          <p:cNvSpPr txBox="1"/>
          <p:nvPr>
            <p:ph type="title"/>
          </p:nvPr>
        </p:nvSpPr>
        <p:spPr>
          <a:xfrm>
            <a:off x="941350" y="281425"/>
            <a:ext cx="69039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/>
              <a:t>7. Understand the complexity of the tasks before sending it</a:t>
            </a:r>
            <a:endParaRPr sz="4000"/>
          </a:p>
        </p:txBody>
      </p:sp>
      <p:pic>
        <p:nvPicPr>
          <p:cNvPr id="363" name="Google Shape;36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9950" y="1995625"/>
            <a:ext cx="4841126" cy="27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 txBox="1"/>
          <p:nvPr>
            <p:ph type="title"/>
          </p:nvPr>
        </p:nvSpPr>
        <p:spPr>
          <a:xfrm>
            <a:off x="912250" y="502575"/>
            <a:ext cx="75852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600"/>
              <a:t>8. Educate them about Tech SEO</a:t>
            </a:r>
            <a:endParaRPr sz="4600"/>
          </a:p>
        </p:txBody>
      </p:sp>
      <p:pic>
        <p:nvPicPr>
          <p:cNvPr id="369" name="Google Shape;36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6725" y="1934300"/>
            <a:ext cx="4776250" cy="268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8"/>
          <p:cNvSpPr txBox="1"/>
          <p:nvPr>
            <p:ph type="title"/>
          </p:nvPr>
        </p:nvSpPr>
        <p:spPr>
          <a:xfrm>
            <a:off x="912250" y="483475"/>
            <a:ext cx="77502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800"/>
              <a:t>9. Make them believe in you by backing up your recommendations with strong data.</a:t>
            </a:r>
            <a:endParaRPr sz="3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3800"/>
          </a:p>
        </p:txBody>
      </p:sp>
      <p:pic>
        <p:nvPicPr>
          <p:cNvPr id="375" name="Google Shape;37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1338" y="2805675"/>
            <a:ext cx="3981324" cy="2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9"/>
          <p:cNvSpPr txBox="1"/>
          <p:nvPr/>
        </p:nvSpPr>
        <p:spPr>
          <a:xfrm>
            <a:off x="4792775" y="2211300"/>
            <a:ext cx="4254900" cy="29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-"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Increased revenue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-"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Improvement in conversion rate through organic traffic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-"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Assisted Conversions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-"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Brand Discovery</a:t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9"/>
          <p:cNvSpPr txBox="1"/>
          <p:nvPr>
            <p:ph type="title"/>
          </p:nvPr>
        </p:nvSpPr>
        <p:spPr>
          <a:xfrm>
            <a:off x="974250" y="521375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10. Show the bottom line impact of doing SEO</a:t>
            </a:r>
            <a:endParaRPr sz="4400"/>
          </a:p>
        </p:txBody>
      </p:sp>
      <p:pic>
        <p:nvPicPr>
          <p:cNvPr id="382" name="Google Shape;38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250" y="2344600"/>
            <a:ext cx="3818525" cy="214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"/>
          <p:cNvSpPr txBox="1"/>
          <p:nvPr>
            <p:ph type="title"/>
          </p:nvPr>
        </p:nvSpPr>
        <p:spPr>
          <a:xfrm>
            <a:off x="512275" y="922175"/>
            <a:ext cx="7673100" cy="3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5500">
                <a:latin typeface="Helvetica Neue"/>
                <a:ea typeface="Helvetica Neue"/>
                <a:cs typeface="Helvetica Neue"/>
                <a:sym typeface="Helvetica Neue"/>
              </a:rPr>
              <a:t>Getting your changes implemented on the website remains the 1st!</a:t>
            </a:r>
            <a:endParaRPr sz="5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3"/>
          <p:cNvSpPr txBox="1"/>
          <p:nvPr>
            <p:ph type="title"/>
          </p:nvPr>
        </p:nvSpPr>
        <p:spPr>
          <a:xfrm>
            <a:off x="512275" y="146400"/>
            <a:ext cx="76731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2500">
                <a:latin typeface="Helvetica Neue"/>
                <a:ea typeface="Helvetica Neue"/>
                <a:cs typeface="Helvetica Neue"/>
                <a:sym typeface="Helvetica Neue"/>
              </a:rPr>
              <a:t>Climbing a Mountain is the 2nd most difficult thing to do in the World!!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/>
          <p:nvPr>
            <p:ph type="title"/>
          </p:nvPr>
        </p:nvSpPr>
        <p:spPr>
          <a:xfrm>
            <a:off x="912250" y="550275"/>
            <a:ext cx="69231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11. Spoon feed them</a:t>
            </a:r>
            <a:endParaRPr sz="4400"/>
          </a:p>
        </p:txBody>
      </p:sp>
      <p:pic>
        <p:nvPicPr>
          <p:cNvPr id="388" name="Google Shape;38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2950" y="1594750"/>
            <a:ext cx="4738075" cy="26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But we are doing all of these already, but the Dev is still not moving the tickets :-(</a:t>
            </a:r>
            <a:endParaRPr sz="4800"/>
          </a:p>
        </p:txBody>
      </p:sp>
      <p:sp>
        <p:nvSpPr>
          <p:cNvPr id="394" name="Google Shape;394;p31"/>
          <p:cNvSpPr txBox="1"/>
          <p:nvPr/>
        </p:nvSpPr>
        <p:spPr>
          <a:xfrm>
            <a:off x="7928400" y="0"/>
            <a:ext cx="12156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@greatMuffi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Don’t impose tasks on them</a:t>
            </a:r>
            <a:endParaRPr sz="4800"/>
          </a:p>
        </p:txBody>
      </p:sp>
      <p:sp>
        <p:nvSpPr>
          <p:cNvPr id="400" name="Google Shape;400;p32"/>
          <p:cNvSpPr txBox="1"/>
          <p:nvPr/>
        </p:nvSpPr>
        <p:spPr>
          <a:xfrm>
            <a:off x="7899000" y="0"/>
            <a:ext cx="12450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@greatMuffi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"/>
          <p:cNvSpPr txBox="1"/>
          <p:nvPr>
            <p:ph idx="1" type="body"/>
          </p:nvPr>
        </p:nvSpPr>
        <p:spPr>
          <a:xfrm>
            <a:off x="912250" y="1471675"/>
            <a:ext cx="7715400" cy="31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b="1" lang="en" sz="2200"/>
              <a:t>Recommendation:</a:t>
            </a:r>
            <a:r>
              <a:rPr lang="en" sz="2200"/>
              <a:t> How to Improve Load Time?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" sz="2200"/>
              <a:t>Use multiple tools and audit the root problem yourself. PSI, GTMetrix, GA, etc.</a:t>
            </a:r>
            <a:endParaRPr sz="2200"/>
          </a:p>
          <a:p>
            <a:pPr indent="-3683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200"/>
              <a:buChar char="-"/>
            </a:pPr>
            <a:r>
              <a:rPr lang="en" sz="2200"/>
              <a:t>Find the reason behind the high-load time</a:t>
            </a:r>
            <a:endParaRPr sz="2200"/>
          </a:p>
        </p:txBody>
      </p:sp>
      <p:sp>
        <p:nvSpPr>
          <p:cNvPr id="406" name="Google Shape;406;p33"/>
          <p:cNvSpPr txBox="1"/>
          <p:nvPr>
            <p:ph type="title"/>
          </p:nvPr>
        </p:nvSpPr>
        <p:spPr>
          <a:xfrm>
            <a:off x="912250" y="550275"/>
            <a:ext cx="69231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Example</a:t>
            </a:r>
            <a:endParaRPr sz="4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800"/>
              <a:t>What should Dev’s do?</a:t>
            </a:r>
            <a:endParaRPr sz="4800"/>
          </a:p>
        </p:txBody>
      </p:sp>
      <p:sp>
        <p:nvSpPr>
          <p:cNvPr id="412" name="Google Shape;412;p34"/>
          <p:cNvSpPr txBox="1"/>
          <p:nvPr/>
        </p:nvSpPr>
        <p:spPr>
          <a:xfrm>
            <a:off x="7899000" y="0"/>
            <a:ext cx="12450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@greatMuffi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>
            <p:ph type="title"/>
          </p:nvPr>
        </p:nvSpPr>
        <p:spPr>
          <a:xfrm>
            <a:off x="908900" y="400250"/>
            <a:ext cx="6913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/>
              <a:t>What should Dev’s do?</a:t>
            </a:r>
            <a:endParaRPr sz="4800"/>
          </a:p>
        </p:txBody>
      </p:sp>
      <p:sp>
        <p:nvSpPr>
          <p:cNvPr id="418" name="Google Shape;418;p35"/>
          <p:cNvSpPr txBox="1"/>
          <p:nvPr>
            <p:ph idx="1" type="body"/>
          </p:nvPr>
        </p:nvSpPr>
        <p:spPr>
          <a:xfrm>
            <a:off x="635150" y="1647400"/>
            <a:ext cx="7461000" cy="23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3000"/>
              <a:buChar char="-"/>
            </a:pPr>
            <a:r>
              <a:rPr lang="en" sz="3000"/>
              <a:t>Listen to and understand what SEO’s are suggesting.</a:t>
            </a:r>
            <a:endParaRPr sz="3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 txBox="1"/>
          <p:nvPr>
            <p:ph type="title"/>
          </p:nvPr>
        </p:nvSpPr>
        <p:spPr>
          <a:xfrm>
            <a:off x="908900" y="400250"/>
            <a:ext cx="6913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/>
              <a:t>What should Dev’s do?</a:t>
            </a:r>
            <a:endParaRPr sz="4800"/>
          </a:p>
        </p:txBody>
      </p:sp>
      <p:sp>
        <p:nvSpPr>
          <p:cNvPr id="424" name="Google Shape;424;p36"/>
          <p:cNvSpPr txBox="1"/>
          <p:nvPr>
            <p:ph idx="1" type="body"/>
          </p:nvPr>
        </p:nvSpPr>
        <p:spPr>
          <a:xfrm>
            <a:off x="639950" y="1622025"/>
            <a:ext cx="74514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-"/>
            </a:pPr>
            <a:r>
              <a:rPr lang="en" sz="3000">
                <a:solidFill>
                  <a:schemeClr val="lt1"/>
                </a:solidFill>
              </a:rPr>
              <a:t>Be </a:t>
            </a:r>
            <a:r>
              <a:rPr lang="en" sz="3000"/>
              <a:t>open</a:t>
            </a:r>
            <a:r>
              <a:rPr lang="en" sz="3000">
                <a:solidFill>
                  <a:schemeClr val="lt1"/>
                </a:solidFill>
              </a:rPr>
              <a:t> to learning SEO (it might change your perspective + it’s not that bad!)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7"/>
          <p:cNvSpPr txBox="1"/>
          <p:nvPr>
            <p:ph type="title"/>
          </p:nvPr>
        </p:nvSpPr>
        <p:spPr>
          <a:xfrm>
            <a:off x="908900" y="400250"/>
            <a:ext cx="6913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/>
              <a:t>What should Dev’s do?</a:t>
            </a:r>
            <a:endParaRPr sz="4800"/>
          </a:p>
        </p:txBody>
      </p:sp>
      <p:sp>
        <p:nvSpPr>
          <p:cNvPr id="430" name="Google Shape;430;p37"/>
          <p:cNvSpPr txBox="1"/>
          <p:nvPr>
            <p:ph idx="1" type="body"/>
          </p:nvPr>
        </p:nvSpPr>
        <p:spPr>
          <a:xfrm>
            <a:off x="639950" y="1589900"/>
            <a:ext cx="74514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-"/>
            </a:pPr>
            <a:r>
              <a:rPr lang="en" sz="3000">
                <a:solidFill>
                  <a:schemeClr val="lt1"/>
                </a:solidFill>
              </a:rPr>
              <a:t>Think outside the box for solutions (outside code and design)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8"/>
          <p:cNvSpPr txBox="1"/>
          <p:nvPr>
            <p:ph type="title"/>
          </p:nvPr>
        </p:nvSpPr>
        <p:spPr>
          <a:xfrm>
            <a:off x="908900" y="400250"/>
            <a:ext cx="6913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/>
              <a:t>What should Dev’s do?</a:t>
            </a:r>
            <a:endParaRPr sz="4800"/>
          </a:p>
        </p:txBody>
      </p:sp>
      <p:sp>
        <p:nvSpPr>
          <p:cNvPr id="436" name="Google Shape;436;p38"/>
          <p:cNvSpPr txBox="1"/>
          <p:nvPr>
            <p:ph idx="1" type="body"/>
          </p:nvPr>
        </p:nvSpPr>
        <p:spPr>
          <a:xfrm>
            <a:off x="639950" y="1718475"/>
            <a:ext cx="74514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-"/>
            </a:pPr>
            <a:r>
              <a:rPr lang="en" sz="3000">
                <a:solidFill>
                  <a:schemeClr val="lt1"/>
                </a:solidFill>
              </a:rPr>
              <a:t>Please, give importance to SEO’s :-)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300"/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9"/>
          <p:cNvSpPr txBox="1"/>
          <p:nvPr>
            <p:ph type="title"/>
          </p:nvPr>
        </p:nvSpPr>
        <p:spPr>
          <a:xfrm>
            <a:off x="727650" y="2839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400"/>
              <a:t>In the end - The SEO &amp; Dev’s should:</a:t>
            </a:r>
            <a:endParaRPr sz="4400"/>
          </a:p>
        </p:txBody>
      </p:sp>
      <p:pic>
        <p:nvPicPr>
          <p:cNvPr id="442" name="Google Shape;44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650" y="1823900"/>
            <a:ext cx="3723293" cy="259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20712" y="1823912"/>
            <a:ext cx="2593875" cy="259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9"/>
          <p:cNvSpPr txBox="1"/>
          <p:nvPr/>
        </p:nvSpPr>
        <p:spPr>
          <a:xfrm>
            <a:off x="1612925" y="4609775"/>
            <a:ext cx="1878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Turn this</a:t>
            </a:r>
            <a:endParaRPr b="0" i="0" sz="1900" u="none" cap="none" strike="noStrike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445" name="Google Shape;445;p39"/>
          <p:cNvSpPr txBox="1"/>
          <p:nvPr/>
        </p:nvSpPr>
        <p:spPr>
          <a:xfrm>
            <a:off x="5478658" y="4609775"/>
            <a:ext cx="1878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In to this</a:t>
            </a:r>
            <a:endParaRPr b="0" i="0" sz="1900" u="none" cap="none" strike="noStrike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/>
          <p:nvPr>
            <p:ph type="title"/>
          </p:nvPr>
        </p:nvSpPr>
        <p:spPr>
          <a:xfrm>
            <a:off x="0" y="86975"/>
            <a:ext cx="91440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000">
                <a:latin typeface="Helvetica Neue"/>
                <a:ea typeface="Helvetica Neue"/>
                <a:cs typeface="Helvetica Neue"/>
                <a:sym typeface="Helvetica Neue"/>
              </a:rPr>
              <a:t>33% SEO’s Says the hardest part of their job is </a:t>
            </a:r>
            <a:r>
              <a:rPr b="1" lang="en" sz="3000">
                <a:highlight>
                  <a:srgbClr val="FFC900"/>
                </a:highlight>
              </a:rPr>
              <a:t>“getting SEO recommendations implemented”</a:t>
            </a:r>
            <a:endParaRPr b="1" sz="3000">
              <a:highlight>
                <a:srgbClr val="FFC900"/>
              </a:highlight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0" y="3850500"/>
            <a:ext cx="1249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 https://aira.net/state-of-technical-seo/the-impact-of-technical-seo/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375" y="1272100"/>
            <a:ext cx="7594667" cy="382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4877800" y="1683300"/>
            <a:ext cx="389700" cy="2835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 txBox="1"/>
          <p:nvPr>
            <p:ph idx="4294967295" type="title"/>
          </p:nvPr>
        </p:nvSpPr>
        <p:spPr>
          <a:xfrm>
            <a:off x="803150" y="218725"/>
            <a:ext cx="5328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" sz="4800">
                <a:solidFill>
                  <a:schemeClr val="lt1"/>
                </a:solidFill>
              </a:rPr>
              <a:t>A bit about me: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451" name="Google Shape;451;p40"/>
          <p:cNvSpPr txBox="1"/>
          <p:nvPr>
            <p:ph idx="4294967295" type="body"/>
          </p:nvPr>
        </p:nvSpPr>
        <p:spPr>
          <a:xfrm>
            <a:off x="803150" y="1212925"/>
            <a:ext cx="5924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385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500"/>
              <a:buChar char="➔"/>
            </a:pPr>
            <a:r>
              <a:rPr lang="en" sz="2200">
                <a:solidFill>
                  <a:schemeClr val="lt1"/>
                </a:solidFill>
              </a:rPr>
              <a:t>From Mumbai, India.</a:t>
            </a:r>
            <a:endParaRPr sz="2200">
              <a:solidFill>
                <a:schemeClr val="lt1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200"/>
              <a:buChar char="➔"/>
            </a:pPr>
            <a:r>
              <a:rPr lang="en" sz="2200">
                <a:solidFill>
                  <a:schemeClr val="lt1"/>
                </a:solidFill>
              </a:rPr>
              <a:t>8 Years ago, I started as a local lead generation freelancer in 2015.</a:t>
            </a:r>
            <a:endParaRPr sz="2200">
              <a:solidFill>
                <a:schemeClr val="lt1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200"/>
              <a:buChar char="➔"/>
            </a:pPr>
            <a:r>
              <a:rPr lang="en" sz="2200">
                <a:solidFill>
                  <a:schemeClr val="lt1"/>
                </a:solidFill>
              </a:rPr>
              <a:t>Currently working as an SEO Manager at Assembly MENA.</a:t>
            </a:r>
            <a:endParaRPr sz="2200">
              <a:solidFill>
                <a:schemeClr val="lt1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200"/>
              <a:buChar char="➔"/>
            </a:pPr>
            <a:r>
              <a:rPr b="1" lang="en" sz="2200">
                <a:solidFill>
                  <a:schemeClr val="lt1"/>
                </a:solidFill>
              </a:rPr>
              <a:t>Fun fact:</a:t>
            </a:r>
            <a:r>
              <a:rPr lang="en" sz="2200">
                <a:solidFill>
                  <a:schemeClr val="lt1"/>
                </a:solidFill>
              </a:rPr>
              <a:t> I learn something new each passing day.</a:t>
            </a:r>
            <a:endParaRPr sz="2200">
              <a:solidFill>
                <a:schemeClr val="lt1"/>
              </a:solidFill>
            </a:endParaRPr>
          </a:p>
          <a:p>
            <a:pPr indent="-304800" lvl="0" marL="3429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200"/>
              <a:buChar char="➔"/>
            </a:pPr>
            <a:r>
              <a:rPr b="1" lang="en" sz="2200">
                <a:solidFill>
                  <a:schemeClr val="lt1"/>
                </a:solidFill>
              </a:rPr>
              <a:t>Best thing about SEO:</a:t>
            </a:r>
            <a:r>
              <a:rPr lang="en" sz="2200">
                <a:solidFill>
                  <a:schemeClr val="lt1"/>
                </a:solidFill>
              </a:rPr>
              <a:t> it doesn’t have a blueprint!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1"/>
          <p:cNvSpPr txBox="1"/>
          <p:nvPr>
            <p:ph type="title"/>
          </p:nvPr>
        </p:nvSpPr>
        <p:spPr>
          <a:xfrm>
            <a:off x="806050" y="563725"/>
            <a:ext cx="79260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7500">
                <a:solidFill>
                  <a:schemeClr val="dk1"/>
                </a:solidFill>
              </a:rPr>
              <a:t>Thank you!</a:t>
            </a:r>
            <a:endParaRPr sz="7500">
              <a:solidFill>
                <a:schemeClr val="dk1"/>
              </a:solidFill>
            </a:endParaRPr>
          </a:p>
        </p:txBody>
      </p:sp>
      <p:pic>
        <p:nvPicPr>
          <p:cNvPr id="457" name="Google Shape;45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5457" y="2261200"/>
            <a:ext cx="554515" cy="54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8800" y="2261194"/>
            <a:ext cx="554525" cy="541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2775" y="4240950"/>
            <a:ext cx="617676" cy="61767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1"/>
          <p:cNvSpPr txBox="1"/>
          <p:nvPr/>
        </p:nvSpPr>
        <p:spPr>
          <a:xfrm>
            <a:off x="5932200" y="4324335"/>
            <a:ext cx="31593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20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https://mufaddal.digital</a:t>
            </a: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92775" y="2905305"/>
            <a:ext cx="554525" cy="5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1"/>
          <p:cNvSpPr txBox="1"/>
          <p:nvPr/>
        </p:nvSpPr>
        <p:spPr>
          <a:xfrm>
            <a:off x="5932189" y="2957113"/>
            <a:ext cx="30498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greatmuffi@gmail.com</a:t>
            </a:r>
            <a:endParaRPr b="1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6046" y="2905300"/>
            <a:ext cx="1953325" cy="1953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4" name="Google Shape;464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19425" y="2905300"/>
            <a:ext cx="1953325" cy="1953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2"/>
          <p:cNvSpPr txBox="1"/>
          <p:nvPr>
            <p:ph type="title"/>
          </p:nvPr>
        </p:nvSpPr>
        <p:spPr>
          <a:xfrm>
            <a:off x="806050" y="563725"/>
            <a:ext cx="7926000" cy="7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500">
                <a:solidFill>
                  <a:schemeClr val="dk1"/>
                </a:solidFill>
              </a:rPr>
              <a:t>Here’s the download link to my slides</a:t>
            </a:r>
            <a:endParaRPr sz="4500">
              <a:solidFill>
                <a:schemeClr val="dk1"/>
              </a:solidFill>
            </a:endParaRPr>
          </a:p>
        </p:txBody>
      </p:sp>
      <p:pic>
        <p:nvPicPr>
          <p:cNvPr id="470" name="Google Shape;47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3250" y="2170450"/>
            <a:ext cx="2857500" cy="2857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 txBox="1"/>
          <p:nvPr/>
        </p:nvSpPr>
        <p:spPr>
          <a:xfrm>
            <a:off x="7830900" y="4035300"/>
            <a:ext cx="131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https://aira.net/state-of-technical-seo/the-impact-of-technical-seo/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"/>
          <p:cNvSpPr txBox="1"/>
          <p:nvPr>
            <p:ph type="title"/>
          </p:nvPr>
        </p:nvSpPr>
        <p:spPr>
          <a:xfrm>
            <a:off x="0" y="134250"/>
            <a:ext cx="9144000" cy="12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000"/>
              <a:t>28% </a:t>
            </a:r>
            <a:r>
              <a:rPr b="1" lang="en" sz="3000">
                <a:highlight>
                  <a:srgbClr val="FFC900"/>
                </a:highlight>
              </a:rPr>
              <a:t>“says lack of resources”</a:t>
            </a:r>
            <a:endParaRPr b="1" sz="3000">
              <a:highlight>
                <a:srgbClr val="FFC900"/>
              </a:highlight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3000"/>
              <a:t>is the biggest risk to technical SEO success!!</a:t>
            </a:r>
            <a:endParaRPr sz="3000"/>
          </a:p>
        </p:txBody>
      </p:sp>
      <p:pic>
        <p:nvPicPr>
          <p:cNvPr id="234" name="Google Shape;2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650" y="1366650"/>
            <a:ext cx="6107924" cy="3776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5"/>
          <p:cNvSpPr/>
          <p:nvPr/>
        </p:nvSpPr>
        <p:spPr>
          <a:xfrm>
            <a:off x="4171337" y="1521041"/>
            <a:ext cx="490800" cy="30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 txBox="1"/>
          <p:nvPr>
            <p:ph type="title"/>
          </p:nvPr>
        </p:nvSpPr>
        <p:spPr>
          <a:xfrm>
            <a:off x="904950" y="524450"/>
            <a:ext cx="71955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200"/>
              <a:t>We might have a 100 page audit with a lot of valuable suggestions but it means nothing if it’s not implemented!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"/>
          <p:cNvSpPr txBox="1"/>
          <p:nvPr>
            <p:ph type="title"/>
          </p:nvPr>
        </p:nvSpPr>
        <p:spPr>
          <a:xfrm>
            <a:off x="915500" y="577825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600"/>
              <a:t>And for getting changes implemented, we need to work with a Web Developer!</a:t>
            </a:r>
            <a:endParaRPr sz="4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"/>
          <p:cNvSpPr txBox="1"/>
          <p:nvPr>
            <p:ph type="title"/>
          </p:nvPr>
        </p:nvSpPr>
        <p:spPr>
          <a:xfrm>
            <a:off x="911350" y="344075"/>
            <a:ext cx="7878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500"/>
              <a:t>But working with developers</a:t>
            </a:r>
            <a:endParaRPr sz="45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500"/>
              <a:t>isn’t easy</a:t>
            </a:r>
            <a:endParaRPr sz="4500"/>
          </a:p>
        </p:txBody>
      </p:sp>
      <p:pic>
        <p:nvPicPr>
          <p:cNvPr id="251" name="Google Shape;25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4275" y="1943350"/>
            <a:ext cx="4415449" cy="307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"/>
          <p:cNvSpPr txBox="1"/>
          <p:nvPr>
            <p:ph idx="1" type="body"/>
          </p:nvPr>
        </p:nvSpPr>
        <p:spPr>
          <a:xfrm>
            <a:off x="920975" y="1776525"/>
            <a:ext cx="7391100" cy="2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how we we were able </a:t>
            </a:r>
            <a:r>
              <a:rPr b="1"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scale</a:t>
            </a:r>
            <a:r>
              <a:rPr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organic traffic for a brand by </a:t>
            </a:r>
            <a:r>
              <a:rPr b="1"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430%</a:t>
            </a:r>
            <a:r>
              <a:rPr lang="en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in a year, </a:t>
            </a:r>
            <a:endParaRPr sz="3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sz="3000">
                <a:latin typeface="Arial"/>
                <a:ea typeface="Arial"/>
                <a:cs typeface="Arial"/>
                <a:sym typeface="Arial"/>
              </a:rPr>
              <a:t>by efficiently working with a talented team of web </a:t>
            </a:r>
            <a:r>
              <a:rPr lang="en" sz="3000"/>
              <a:t>developers</a:t>
            </a:r>
            <a:endParaRPr sz="3000"/>
          </a:p>
        </p:txBody>
      </p:sp>
      <p:sp>
        <p:nvSpPr>
          <p:cNvPr id="257" name="Google Shape;257;p9"/>
          <p:cNvSpPr txBox="1"/>
          <p:nvPr>
            <p:ph type="title"/>
          </p:nvPr>
        </p:nvSpPr>
        <p:spPr>
          <a:xfrm>
            <a:off x="920975" y="222550"/>
            <a:ext cx="7195500" cy="8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600"/>
              <a:t>That’s why, I’m here to talk about</a:t>
            </a:r>
            <a:endParaRPr sz="4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igital Marketing Agenc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0ECFF"/>
      </a:accent1>
      <a:accent2>
        <a:srgbClr val="E354F7"/>
      </a:accent2>
      <a:accent3>
        <a:srgbClr val="FFFFFF"/>
      </a:accent3>
      <a:accent4>
        <a:srgbClr val="3E22BC"/>
      </a:accent4>
      <a:accent5>
        <a:srgbClr val="73B0C3"/>
      </a:accent5>
      <a:accent6>
        <a:srgbClr val="CFE9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